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5" r:id="rId2"/>
  </p:sldMasterIdLst>
  <p:notesMasterIdLst>
    <p:notesMasterId r:id="rId58"/>
  </p:notesMasterIdLst>
  <p:sldIdLst>
    <p:sldId id="359" r:id="rId3"/>
    <p:sldId id="261" r:id="rId4"/>
    <p:sldId id="277" r:id="rId5"/>
    <p:sldId id="1739" r:id="rId6"/>
    <p:sldId id="267" r:id="rId7"/>
    <p:sldId id="1759" r:id="rId8"/>
    <p:sldId id="296" r:id="rId9"/>
    <p:sldId id="736" r:id="rId10"/>
    <p:sldId id="1747" r:id="rId11"/>
    <p:sldId id="1748" r:id="rId12"/>
    <p:sldId id="1761" r:id="rId13"/>
    <p:sldId id="1740" r:id="rId14"/>
    <p:sldId id="335" r:id="rId15"/>
    <p:sldId id="336" r:id="rId16"/>
    <p:sldId id="340" r:id="rId17"/>
    <p:sldId id="341" r:id="rId18"/>
    <p:sldId id="338" r:id="rId19"/>
    <p:sldId id="1760" r:id="rId20"/>
    <p:sldId id="1754" r:id="rId21"/>
    <p:sldId id="1756" r:id="rId22"/>
    <p:sldId id="1755" r:id="rId23"/>
    <p:sldId id="1749" r:id="rId24"/>
    <p:sldId id="1750" r:id="rId25"/>
    <p:sldId id="1763" r:id="rId26"/>
    <p:sldId id="1764" r:id="rId27"/>
    <p:sldId id="1765" r:id="rId28"/>
    <p:sldId id="1766" r:id="rId29"/>
    <p:sldId id="725" r:id="rId30"/>
    <p:sldId id="307" r:id="rId31"/>
    <p:sldId id="730" r:id="rId32"/>
    <p:sldId id="309" r:id="rId33"/>
    <p:sldId id="1762" r:id="rId34"/>
    <p:sldId id="731" r:id="rId35"/>
    <p:sldId id="732" r:id="rId36"/>
    <p:sldId id="1757" r:id="rId37"/>
    <p:sldId id="733" r:id="rId38"/>
    <p:sldId id="314" r:id="rId39"/>
    <p:sldId id="315" r:id="rId40"/>
    <p:sldId id="727" r:id="rId41"/>
    <p:sldId id="325" r:id="rId42"/>
    <p:sldId id="1751" r:id="rId43"/>
    <p:sldId id="1752" r:id="rId44"/>
    <p:sldId id="344" r:id="rId45"/>
    <p:sldId id="270" r:id="rId46"/>
    <p:sldId id="269" r:id="rId47"/>
    <p:sldId id="258" r:id="rId48"/>
    <p:sldId id="1742" r:id="rId49"/>
    <p:sldId id="1745" r:id="rId50"/>
    <p:sldId id="716" r:id="rId51"/>
    <p:sldId id="717" r:id="rId52"/>
    <p:sldId id="1743" r:id="rId53"/>
    <p:sldId id="1744" r:id="rId54"/>
    <p:sldId id="723" r:id="rId55"/>
    <p:sldId id="724" r:id="rId56"/>
    <p:sldId id="729" r:id="rId5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 María Bisbé York" initials="AMBY" lastIdx="1" clrIdx="0">
    <p:extLst>
      <p:ext uri="{19B8F6BF-5375-455C-9EA6-DF929625EA0E}">
        <p15:presenceInfo xmlns:p15="http://schemas.microsoft.com/office/powerpoint/2012/main" userId="Ana María Bisbé Yor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3867" autoAdjust="0"/>
  </p:normalViewPr>
  <p:slideViewPr>
    <p:cSldViewPr>
      <p:cViewPr varScale="1">
        <p:scale>
          <a:sx n="64" d="100"/>
          <a:sy n="64" d="100"/>
        </p:scale>
        <p:origin x="1268" y="3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66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259EB-46E9-4A72-AC9D-A7B34D917E9F}" type="datetimeFigureOut">
              <a:rPr lang="es-ES" smtClean="0"/>
              <a:t>24/06/2019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184A48-E0B8-4BD6-ADF9-3D831AB341E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64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97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35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05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310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80B4160-3F79-45E8-9A22-543465C55D63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122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80B4160-3F79-45E8-9A22-543465C55D63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9856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80B4160-3F79-45E8-9A22-543465C55D63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850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80B4160-3F79-45E8-9A22-543465C55D63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8116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80B4160-3F79-45E8-9A22-543465C55D63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8330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80B4160-3F79-45E8-9A22-543465C55D63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2476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80B4160-3F79-45E8-9A22-543465C55D63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5646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55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80B4160-3F79-45E8-9A22-543465C55D63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8721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45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79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1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58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87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15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mailto:anabisbe@amby.net" TargetMode="External"/><Relationship Id="rId7" Type="http://schemas.openxmlformats.org/officeDocument/2006/relationships/image" Target="../media/image11.jpg"/><Relationship Id="rId2" Type="http://schemas.openxmlformats.org/officeDocument/2006/relationships/hyperlink" Target="http://amby.net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linkedin.com/learning/instructors/ana-maria-bisbe-york" TargetMode="Externa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mailto:anabisbe@amby.net" TargetMode="External"/><Relationship Id="rId7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inkedin.com/learning/instructors/ana-maria-bisbe-york" TargetMode="External"/><Relationship Id="rId5" Type="http://schemas.openxmlformats.org/officeDocument/2006/relationships/hyperlink" Target="https://amby.net/" TargetMode="External"/><Relationship Id="rId4" Type="http://schemas.openxmlformats.org/officeDocument/2006/relationships/hyperlink" Target="https://www.linkedin.com/in/ambynet/" TargetMode="External"/><Relationship Id="rId9" Type="http://schemas.openxmlformats.org/officeDocument/2006/relationships/image" Target="../media/image15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79308" y="274638"/>
            <a:ext cx="7507491" cy="3240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>
            <a:normAutofit/>
          </a:bodyPr>
          <a:lstStyle>
            <a:lvl1pPr>
              <a:defRPr sz="2800">
                <a:latin typeface="Candara" panose="020E0502030303020204" pitchFamily="34" charset="0"/>
              </a:defRPr>
            </a:lvl1pPr>
            <a:lvl2pPr>
              <a:defRPr sz="2400">
                <a:latin typeface="Candara" panose="020E0502030303020204" pitchFamily="34" charset="0"/>
              </a:defRPr>
            </a:lvl2pPr>
            <a:lvl3pPr>
              <a:defRPr sz="2000">
                <a:latin typeface="Candara" panose="020E0502030303020204" pitchFamily="34" charset="0"/>
              </a:defRPr>
            </a:lvl3pPr>
            <a:lvl4pPr>
              <a:defRPr sz="1800">
                <a:latin typeface="Candara" panose="020E0502030303020204" pitchFamily="34" charset="0"/>
              </a:defRPr>
            </a:lvl4pPr>
            <a:lvl5pPr>
              <a:defRPr sz="1800">
                <a:latin typeface="Candara" panose="020E0502030303020204" pitchFamily="34" charset="0"/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5328-445F-454F-895B-04E87FFDDA4C}" type="datetimeFigureOut">
              <a:rPr lang="es-ES" smtClean="0"/>
              <a:t>24/06/2019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9C93-6E70-4D61-BE3F-207CE4BF3D8E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650672" y="273600"/>
            <a:ext cx="444500" cy="324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buNone/>
            </a:pPr>
            <a:endParaRPr lang="es-ES" sz="2400" noProof="1">
              <a:solidFill>
                <a:schemeClr val="bg1"/>
              </a:solidFill>
              <a:latin typeface="Candara" panose="020E05020303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11500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5328-445F-454F-895B-04E87FFDDA4C}" type="datetimeFigureOut">
              <a:rPr lang="es-ES" smtClean="0"/>
              <a:t>24/06/2019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9C93-6E70-4D61-BE3F-207CE4BF3D8E}" type="slidenum">
              <a:rPr lang="es-ES" smtClean="0"/>
              <a:t>‹Nº›</a:t>
            </a:fld>
            <a:endParaRPr lang="es-ES"/>
          </a:p>
        </p:txBody>
      </p:sp>
      <p:sp>
        <p:nvSpPr>
          <p:cNvPr id="5" name="Title 3"/>
          <p:cNvSpPr txBox="1">
            <a:spLocks/>
          </p:cNvSpPr>
          <p:nvPr userDrawn="1"/>
        </p:nvSpPr>
        <p:spPr>
          <a:xfrm>
            <a:off x="346325" y="829022"/>
            <a:ext cx="8420100" cy="2387600"/>
          </a:xfrm>
          <a:prstGeom prst="rect">
            <a:avLst/>
          </a:prstGeom>
          <a:effectLst>
            <a:reflection endPos="0" dir="5400000" sy="-100000" algn="bl" rotWithShape="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u="none" kern="120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endParaRPr lang="es-ES" sz="54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6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970" y="966644"/>
            <a:ext cx="4274672" cy="2894613"/>
          </a:xfrm>
          <a:prstGeom prst="rect">
            <a:avLst/>
          </a:prstGeom>
          <a:effectLst>
            <a:reflection stA="65000" endPos="65000" dir="5400000" sy="-100000" algn="bl" rotWithShape="0"/>
          </a:effectLst>
        </p:spPr>
      </p:pic>
      <p:pic>
        <p:nvPicPr>
          <p:cNvPr id="8" name="7 Imag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1" y="676864"/>
            <a:ext cx="2575004" cy="734008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8" y="1916832"/>
            <a:ext cx="4520076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59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5328-445F-454F-895B-04E87FFDDA4C}" type="datetimeFigureOut">
              <a:rPr lang="es-ES" smtClean="0"/>
              <a:t>24/06/2019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9C93-6E70-4D61-BE3F-207CE4BF3D8E}" type="slidenum">
              <a:rPr lang="es-ES" smtClean="0"/>
              <a:t>‹Nº›</a:t>
            </a:fld>
            <a:endParaRPr lang="es-ES"/>
          </a:p>
        </p:txBody>
      </p:sp>
      <p:sp>
        <p:nvSpPr>
          <p:cNvPr id="5" name="Title 3"/>
          <p:cNvSpPr txBox="1">
            <a:spLocks/>
          </p:cNvSpPr>
          <p:nvPr userDrawn="1"/>
        </p:nvSpPr>
        <p:spPr>
          <a:xfrm>
            <a:off x="346325" y="829022"/>
            <a:ext cx="8420100" cy="2387600"/>
          </a:xfrm>
          <a:prstGeom prst="rect">
            <a:avLst/>
          </a:prstGeom>
          <a:effectLst>
            <a:reflection endPos="0" dir="5400000" sy="-100000" algn="bl" rotWithShape="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u="none" kern="120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endParaRPr lang="es-ES" sz="54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8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99" y="372874"/>
            <a:ext cx="2309801" cy="1692651"/>
          </a:xfrm>
          <a:prstGeom prst="rect">
            <a:avLst/>
          </a:prstGeom>
        </p:spPr>
      </p:pic>
      <p:sp>
        <p:nvSpPr>
          <p:cNvPr id="12" name="2 Subtítulo">
            <a:extLst>
              <a:ext uri="{FF2B5EF4-FFF2-40B4-BE49-F238E27FC236}">
                <a16:creationId xmlns:a16="http://schemas.microsoft.com/office/drawing/2014/main" id="{D0E81BE1-6B4B-41E4-A49A-FF1DEE5407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461886"/>
            <a:ext cx="6400800" cy="1176914"/>
          </a:xfrm>
        </p:spPr>
        <p:txBody>
          <a:bodyPr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345809-139D-4DC7-9829-C0A6D32F0A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800" y="372874"/>
            <a:ext cx="1702055" cy="1692651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10A48E96-34BC-4F28-B3F9-C69B8FE615A5}"/>
              </a:ext>
            </a:extLst>
          </p:cNvPr>
          <p:cNvSpPr txBox="1">
            <a:spLocks/>
          </p:cNvSpPr>
          <p:nvPr userDrawn="1"/>
        </p:nvSpPr>
        <p:spPr>
          <a:xfrm>
            <a:off x="310700" y="3849712"/>
            <a:ext cx="8420100" cy="612174"/>
          </a:xfrm>
          <a:prstGeom prst="rect">
            <a:avLst/>
          </a:prstGeom>
          <a:effectLst>
            <a:reflection endPos="0" dir="5400000" sy="-100000" algn="bl" rotWithShape="0"/>
          </a:effectLst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u="none" kern="120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 Power BI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432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ulo Mod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5328-445F-454F-895B-04E87FFDDA4C}" type="datetimeFigureOut">
              <a:rPr lang="es-ES" smtClean="0"/>
              <a:t>24/06/2019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9C93-6E70-4D61-BE3F-207CE4BF3D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823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092D-1350-482E-934B-0B73D352C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09D1E-0FE4-492B-939A-0376DB561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1CCE5-D7A5-429A-8FA0-61DAB6DC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83DE2-4ADD-41C7-B9E2-C5A9DA8D2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AA51B-CC9F-4720-B8FE-953733AC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95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3064E-8855-4AFB-98D0-DECB4583C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A551D-DF2C-48AA-B2CD-FAC4DA3A3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4899E-8A22-4F92-B048-F097E091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0ABDE-187D-4710-9CFC-E483EB171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993B7-E147-4AFA-8AFC-63C44C9E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56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E9725-BC75-48C8-8F56-C7B14477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915FA-F1FC-4C2E-BF10-AC8C40A77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B1CD7-A437-4421-9D0B-5397D6C03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6BEB6-F4C0-433E-AA34-9A63A406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ED587-32D9-40D0-BA1B-63D2FAFF1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83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2C8-90A3-4AA5-9AF2-CC297367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7D4CB-613F-4374-865F-C54933F5F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79F18-4C85-4054-8A67-E9F91F47D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B9E53-9DCB-4AA2-AF0F-1D72F04CA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F7C1A-E695-4897-BBB5-8AC775A5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CDC779-F073-461F-9DC4-7B81F446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62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B3929-34F2-4DE2-A1D4-006DFFBA5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B9118-5E86-4CCE-A961-399CE1A75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B5562-9E70-444F-8127-8129258CB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43E883-6116-4E5A-A3A8-7CEBB3167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479D33-870B-477F-AD8B-13AA76DA7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DD5C61-A522-44EF-9AF0-D85CD68D0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D25B39-093D-46C3-A6DA-36B384B60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00FB32-AC7C-4549-BAAD-ECC9C47F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193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F0720-20F4-48B0-9CB7-6B1398A6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4B47C-9354-4495-97FE-5B286EC16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AB917-A1D4-4E49-8486-5CC6A3D96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EFE8-2355-47C2-A939-0B8BF4B68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539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C1E9-34CD-450A-8691-901551650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F60BDC-8A40-487E-92C5-8AE55747D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78722-E0C0-4594-9E3A-844021363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05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bjeto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79308" y="274638"/>
            <a:ext cx="7507491" cy="3240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764704"/>
            <a:ext cx="4906888" cy="5361459"/>
          </a:xfrm>
        </p:spPr>
        <p:txBody>
          <a:bodyPr/>
          <a:lstStyle>
            <a:lvl1pPr>
              <a:defRPr sz="2800">
                <a:latin typeface="Candara" panose="020E0502030303020204" pitchFamily="34" charset="0"/>
              </a:defRPr>
            </a:lvl1pPr>
            <a:lvl2pPr>
              <a:defRPr sz="2400">
                <a:latin typeface="Candara" panose="020E0502030303020204" pitchFamily="34" charset="0"/>
              </a:defRPr>
            </a:lvl2pPr>
            <a:lvl3pPr>
              <a:defRPr sz="2000">
                <a:latin typeface="Candara" panose="020E0502030303020204" pitchFamily="34" charset="0"/>
              </a:defRPr>
            </a:lvl3pPr>
            <a:lvl4pPr>
              <a:defRPr sz="1800">
                <a:latin typeface="Candara" panose="020E0502030303020204" pitchFamily="34" charset="0"/>
              </a:defRPr>
            </a:lvl4pPr>
            <a:lvl5pPr>
              <a:defRPr sz="1800">
                <a:latin typeface="Candara" panose="020E0502030303020204" pitchFamily="34" charset="0"/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5328-445F-454F-895B-04E87FFDDA4C}" type="datetimeFigureOut">
              <a:rPr lang="es-ES" smtClean="0"/>
              <a:t>24/06/2019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9C93-6E70-4D61-BE3F-207CE4BF3D8E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650672" y="273600"/>
            <a:ext cx="444500" cy="324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buNone/>
            </a:pPr>
            <a:endParaRPr lang="es-ES" sz="2400" noProof="1">
              <a:solidFill>
                <a:schemeClr val="bg1"/>
              </a:solidFill>
              <a:latin typeface="Candara" panose="020E05020303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896279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68BA-BDDC-45FF-B0A9-8C9ABCA23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C0186-53B4-4618-B541-4A6CC81B8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C0561-5A62-4BFB-8B67-AE40B960D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0DBA2-3E54-442D-A4AA-9ABFAF8D4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1EE7-A7ED-4E7E-ABCB-D513545D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45687-AADA-495C-8E1C-6BA99865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39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EA3D0-264B-4230-9A62-F77950E23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8D3E5E-8537-46A0-B26C-9F4AF4EFF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D8E93-90D8-4DDC-9FEF-17F79C5B6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3422C-81AB-41DE-8B81-94BA6FEF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77194-3204-4580-8B5A-508D2E51D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AE52B-6056-4B42-8C57-F79525099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489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1F68-5786-48EC-9E9F-DFCD939E3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63B0C-B194-4CD1-B847-693F2C854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1BA38-7B7D-4406-98B8-53486D1A0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C8539-359A-4842-911C-8D4A5DDB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C503D-851B-4210-B7A5-A5A11AE7F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291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F3DF6F-D612-4F83-B776-C11B643E20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8E449-B033-414E-B16F-9F5126B33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DB664-169A-4CDD-B095-5B495B778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DCE75-999C-453A-BA68-EF7DCB29E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F6583-0EE3-4E15-81B9-FECE2346F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5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79308" y="274638"/>
            <a:ext cx="7507491" cy="3240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5328-445F-454F-895B-04E87FFDDA4C}" type="datetimeFigureOut">
              <a:rPr lang="es-ES" smtClean="0"/>
              <a:t>24/06/2019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9C93-6E70-4D61-BE3F-207CE4BF3D8E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650672" y="273600"/>
            <a:ext cx="444500" cy="324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buNone/>
            </a:pPr>
            <a:endParaRPr lang="es-ES" sz="2400" noProof="1">
              <a:solidFill>
                <a:schemeClr val="bg1"/>
              </a:solidFill>
              <a:latin typeface="Candara" panose="020E05020303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2528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Power B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 userDrawn="1"/>
        </p:nvSpPr>
        <p:spPr>
          <a:xfrm>
            <a:off x="310700" y="1565272"/>
            <a:ext cx="8420100" cy="4672040"/>
          </a:xfrm>
          <a:prstGeom prst="rect">
            <a:avLst/>
          </a:prstGeom>
          <a:effectLst>
            <a:reflection endPos="0" dir="5400000" sy="-100000" algn="bl" rotWithShape="0"/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u="none" kern="120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s-ES" sz="16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 María Bisbé York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</a:t>
            </a:r>
            <a:r>
              <a:rPr lang="en-US" sz="13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Intelligence Consultant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http://amby.net/</a:t>
            </a:r>
            <a:r>
              <a:rPr lang="en-US" sz="1400" dirty="0">
                <a:solidFill>
                  <a:schemeClr val="tx1"/>
                </a:solidFill>
              </a:rPr>
              <a:t>  </a:t>
            </a:r>
            <a:r>
              <a:rPr lang="en-US" sz="1400" b="0" dirty="0">
                <a:solidFill>
                  <a:srgbClr val="1814AC"/>
                </a:solidFill>
              </a:rPr>
              <a:t>@ambynet </a:t>
            </a:r>
          </a:p>
          <a:p>
            <a:pPr lvl="0" algn="l">
              <a:lnSpc>
                <a:spcPct val="90000"/>
              </a:lnSpc>
              <a:spcBef>
                <a:spcPts val="600"/>
              </a:spcBef>
              <a:defRPr/>
            </a:pPr>
            <a:r>
              <a:rPr lang="es-ES" sz="13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</a:t>
            </a:r>
            <a:r>
              <a:rPr lang="en-US" sz="1300" noProof="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Partner</a:t>
            </a:r>
            <a:r>
              <a:rPr lang="es-ES" sz="13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Power BI</a:t>
            </a:r>
          </a:p>
          <a:p>
            <a:pPr lvl="0" algn="l">
              <a:lnSpc>
                <a:spcPct val="90000"/>
              </a:lnSpc>
              <a:spcBef>
                <a:spcPts val="600"/>
              </a:spcBef>
              <a:defRPr/>
            </a:pPr>
            <a:r>
              <a:rPr lang="es-ES" sz="13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Data </a:t>
            </a:r>
            <a:r>
              <a:rPr lang="en-US" sz="13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Platform</a:t>
            </a:r>
            <a:r>
              <a:rPr lang="es-ES" sz="13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MVP</a:t>
            </a:r>
          </a:p>
          <a:p>
            <a:pPr lvl="0" algn="l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3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LinkedIn Learning Trainer</a:t>
            </a:r>
          </a:p>
          <a:p>
            <a:pPr algn="l"/>
            <a:endParaRPr lang="en-US" sz="1100" dirty="0">
              <a:solidFill>
                <a:schemeClr val="tx1"/>
              </a:solidFill>
              <a:hlinkClick r:id="rId2"/>
            </a:endParaRPr>
          </a:p>
          <a:p>
            <a:pPr algn="l"/>
            <a:r>
              <a:rPr lang="en-US" sz="1100" dirty="0">
                <a:solidFill>
                  <a:schemeClr val="tx1"/>
                </a:solidFill>
                <a:hlinkClick r:id="rId3"/>
              </a:rPr>
              <a:t>anabisbe@amby.net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tx2"/>
                </a:solidFill>
              </a:rPr>
              <a:t>	            </a:t>
            </a:r>
            <a:r>
              <a:rPr lang="en-US" sz="1100" dirty="0">
                <a:solidFill>
                  <a:schemeClr val="tx2"/>
                </a:solidFill>
                <a:hlinkClick r:id="rId4"/>
              </a:rPr>
              <a:t>https://www.linkedin.com/learning/instructors/ana-maria-bisbe-york</a:t>
            </a:r>
            <a:r>
              <a:rPr lang="en-US" sz="1100" dirty="0">
                <a:solidFill>
                  <a:schemeClr val="tx2"/>
                </a:solidFill>
              </a:rPr>
              <a:t> </a:t>
            </a:r>
            <a:endParaRPr lang="es-ES" sz="1100" dirty="0">
              <a:solidFill>
                <a:schemeClr val="tx2"/>
              </a:solidFill>
            </a:endParaRPr>
          </a:p>
          <a:p>
            <a:pPr algn="l"/>
            <a:endParaRPr lang="es-ES" sz="1100" b="1" noProof="0" dirty="0">
              <a:solidFill>
                <a:schemeClr val="tx2"/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5328-445F-454F-895B-04E87FFDDA4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24/06/2019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9C93-6E70-4D61-BE3F-207CE4BF3D8E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 userDrawn="1"/>
        </p:nvSpPr>
        <p:spPr>
          <a:xfrm>
            <a:off x="346325" y="829022"/>
            <a:ext cx="8420100" cy="2387600"/>
          </a:xfrm>
          <a:prstGeom prst="rect">
            <a:avLst/>
          </a:prstGeom>
          <a:effectLst>
            <a:reflection endPos="0" dir="5400000" sy="-100000" algn="bl" rotWithShape="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u="none" kern="120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endParaRPr lang="es-ES" sz="54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01B3045-9376-414B-A491-01B66D4C92F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311" y="5379082"/>
            <a:ext cx="1251777" cy="50671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F5B68C6-09F8-4923-BB35-8EFC7C94E9D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851920" y="5373216"/>
            <a:ext cx="1791407" cy="526921"/>
          </a:xfrm>
          <a:prstGeom prst="rect">
            <a:avLst/>
          </a:prstGeom>
        </p:spPr>
      </p:pic>
      <p:pic>
        <p:nvPicPr>
          <p:cNvPr id="13" name="12 Imagen">
            <a:extLst>
              <a:ext uri="{FF2B5EF4-FFF2-40B4-BE49-F238E27FC236}">
                <a16:creationId xmlns:a16="http://schemas.microsoft.com/office/drawing/2014/main" id="{45F98B41-DBC1-4AAA-B0EE-A67330BAF22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059" y="332656"/>
            <a:ext cx="3775909" cy="283193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B0040EE-9E45-41E4-B35D-AB59B736DE0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85800" y="372874"/>
            <a:ext cx="1702055" cy="169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3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5328-445F-454F-895B-04E87FFDDA4C}" type="datetimeFigureOut">
              <a:rPr lang="es-ES" smtClean="0"/>
              <a:t>24/06/2019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9C93-6E70-4D61-BE3F-207CE4BF3D8E}" type="slidenum">
              <a:rPr lang="es-ES" smtClean="0"/>
              <a:t>‹Nº›</a:t>
            </a:fld>
            <a:endParaRPr lang="es-ES"/>
          </a:p>
        </p:txBody>
      </p:sp>
      <p:pic>
        <p:nvPicPr>
          <p:cNvPr id="11" name="10 Image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6" t="11672" r="51429" b="56380"/>
          <a:stretch/>
        </p:blipFill>
        <p:spPr>
          <a:xfrm>
            <a:off x="597309" y="3241963"/>
            <a:ext cx="1777756" cy="260314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50800"/>
            <a:bevelB w="50800"/>
          </a:sp3d>
        </p:spPr>
      </p:pic>
      <p:sp>
        <p:nvSpPr>
          <p:cNvPr id="14" name="13 Rectángulo"/>
          <p:cNvSpPr/>
          <p:nvPr userDrawn="1"/>
        </p:nvSpPr>
        <p:spPr>
          <a:xfrm>
            <a:off x="597308" y="1115362"/>
            <a:ext cx="800714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Ana María Bisbé York</a:t>
            </a:r>
          </a:p>
          <a:p>
            <a:r>
              <a:rPr lang="es-ES" sz="2000" dirty="0"/>
              <a:t>Business </a:t>
            </a:r>
            <a:r>
              <a:rPr lang="en-US" sz="2000" noProof="0" dirty="0"/>
              <a:t>Intelligence Consultant </a:t>
            </a:r>
            <a:r>
              <a:rPr lang="es-ES" sz="2000" dirty="0"/>
              <a:t>| </a:t>
            </a:r>
            <a:r>
              <a:rPr lang="es-ES" sz="2000" dirty="0">
                <a:hlinkClick r:id="rId3"/>
              </a:rPr>
              <a:t>anabisbe@amby.net</a:t>
            </a:r>
            <a:endParaRPr lang="es-ES" sz="2000" dirty="0"/>
          </a:p>
          <a:p>
            <a:r>
              <a:rPr lang="es-ES" sz="2000" dirty="0"/>
              <a:t>Microsoft </a:t>
            </a:r>
            <a:r>
              <a:rPr lang="en-US" sz="2000" noProof="0" dirty="0"/>
              <a:t>Partner</a:t>
            </a:r>
            <a:r>
              <a:rPr lang="es-ES" sz="2000" dirty="0"/>
              <a:t> Power BI | Microsoft Data </a:t>
            </a:r>
            <a:r>
              <a:rPr lang="en-US" sz="2000" noProof="0" dirty="0"/>
              <a:t>Platform</a:t>
            </a:r>
            <a:r>
              <a:rPr lang="es-ES" sz="2000" dirty="0"/>
              <a:t> MVP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dirty="0">
                <a:solidFill>
                  <a:srgbClr val="0070C0"/>
                </a:solidFill>
              </a:rPr>
              <a:t>@ambynet </a:t>
            </a:r>
            <a:r>
              <a:rPr lang="es-ES" sz="2000" dirty="0"/>
              <a:t>| </a:t>
            </a:r>
            <a:r>
              <a:rPr lang="es-ES" sz="1800" dirty="0">
                <a:hlinkClick r:id="rId4"/>
              </a:rPr>
              <a:t>https://www.linkedin.com/in/ambynet/</a:t>
            </a:r>
            <a:r>
              <a:rPr lang="es-ES" sz="1800" dirty="0"/>
              <a:t> </a:t>
            </a:r>
            <a:r>
              <a:rPr lang="es-ES" sz="2000" dirty="0"/>
              <a:t>| </a:t>
            </a:r>
            <a:r>
              <a:rPr lang="es-ES" sz="1800" dirty="0">
                <a:hlinkClick r:id="rId5"/>
              </a:rPr>
              <a:t>https://amby.net/</a:t>
            </a:r>
            <a:r>
              <a:rPr lang="es-ES" sz="2000" dirty="0"/>
              <a:t> LinkedIn </a:t>
            </a:r>
            <a:r>
              <a:rPr lang="en-US" sz="2000" noProof="0" dirty="0"/>
              <a:t>Learning Trainer </a:t>
            </a:r>
            <a:r>
              <a:rPr lang="en-US" sz="1600" dirty="0">
                <a:solidFill>
                  <a:schemeClr val="tx2"/>
                </a:solidFill>
                <a:hlinkClick r:id="rId6"/>
              </a:rPr>
              <a:t>https://www.linkedin.com/learning/instructors/ana-maria-bisbe-york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endParaRPr lang="es-ES" sz="2000" dirty="0"/>
          </a:p>
        </p:txBody>
      </p:sp>
      <p:sp>
        <p:nvSpPr>
          <p:cNvPr id="15" name="1 Título"/>
          <p:cNvSpPr>
            <a:spLocks noGrp="1"/>
          </p:cNvSpPr>
          <p:nvPr>
            <p:ph type="title" hasCustomPrompt="1"/>
          </p:nvPr>
        </p:nvSpPr>
        <p:spPr>
          <a:xfrm>
            <a:off x="1187624" y="274638"/>
            <a:ext cx="7499176" cy="324000"/>
          </a:xfr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s-ES" sz="2400" baseline="0">
                <a:solidFill>
                  <a:schemeClr val="bg1"/>
                </a:solidFill>
                <a:latin typeface="Candara" panose="020E0502030303020204" pitchFamily="34" charset="0"/>
                <a:sym typeface="Wingdings" panose="05000000000000000000" pitchFamily="2" charset="2"/>
              </a:defRPr>
            </a:lvl1pPr>
          </a:lstStyle>
          <a:p>
            <a:pPr marL="0" lvl="0"/>
            <a:r>
              <a:rPr lang="es-ES" dirty="0"/>
              <a:t>¡Gracias! </a:t>
            </a:r>
          </a:p>
        </p:txBody>
      </p:sp>
      <p:sp>
        <p:nvSpPr>
          <p:cNvPr id="16" name="Rectangle 18"/>
          <p:cNvSpPr>
            <a:spLocks noChangeArrowheads="1"/>
          </p:cNvSpPr>
          <p:nvPr userDrawn="1"/>
        </p:nvSpPr>
        <p:spPr bwMode="auto">
          <a:xfrm>
            <a:off x="650672" y="273600"/>
            <a:ext cx="444500" cy="324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buNone/>
            </a:pPr>
            <a:endParaRPr lang="es-ES" sz="2400" noProof="1">
              <a:solidFill>
                <a:schemeClr val="bg1"/>
              </a:solidFill>
              <a:latin typeface="Candara" panose="020E0502030303020204" pitchFamily="34" charset="0"/>
              <a:ea typeface="+mj-ea"/>
              <a:cs typeface="+mj-cs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E917913-D235-4848-9156-DFE69481E1D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774" y="1572132"/>
            <a:ext cx="1385210" cy="56072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06F7402-4676-496E-8996-7A468F9BA59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859774" y="2765910"/>
            <a:ext cx="1134433" cy="333680"/>
          </a:xfrm>
          <a:prstGeom prst="rect">
            <a:avLst/>
          </a:prstGeom>
        </p:spPr>
      </p:pic>
      <p:pic>
        <p:nvPicPr>
          <p:cNvPr id="17" name="8 Imagen">
            <a:extLst>
              <a:ext uri="{FF2B5EF4-FFF2-40B4-BE49-F238E27FC236}">
                <a16:creationId xmlns:a16="http://schemas.microsoft.com/office/drawing/2014/main" id="{927E8DA3-5954-4DB2-ADA8-B1B77C59FF58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7" y="3462789"/>
            <a:ext cx="2957783" cy="21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23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5328-445F-454F-895B-04E87FFDDA4C}" type="datetimeFigureOut">
              <a:rPr lang="es-ES" smtClean="0"/>
              <a:t>24/06/2019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9C93-6E70-4D61-BE3F-207CE4BF3D8E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1 Título"/>
          <p:cNvSpPr txBox="1">
            <a:spLocks/>
          </p:cNvSpPr>
          <p:nvPr userDrawn="1"/>
        </p:nvSpPr>
        <p:spPr>
          <a:xfrm>
            <a:off x="1179308" y="274638"/>
            <a:ext cx="7507491" cy="32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650672" y="273600"/>
            <a:ext cx="444500" cy="324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buNone/>
            </a:pPr>
            <a:endParaRPr lang="es-ES" sz="2400" noProof="1">
              <a:solidFill>
                <a:schemeClr val="bg1"/>
              </a:solidFill>
              <a:latin typeface="Candara" panose="020E05020303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3426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87624" y="274638"/>
            <a:ext cx="7499176" cy="324000"/>
          </a:xfr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>
              <a:defRPr lang="es-ES" sz="24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pPr marL="0" lvl="0"/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5328-445F-454F-895B-04E87FFDDA4C}" type="datetimeFigureOut">
              <a:rPr lang="es-ES" smtClean="0"/>
              <a:t>24/06/2019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9C93-6E70-4D61-BE3F-207CE4BF3D8E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650672" y="273600"/>
            <a:ext cx="444500" cy="324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buNone/>
            </a:pPr>
            <a:endParaRPr lang="es-ES" sz="2400" noProof="1">
              <a:solidFill>
                <a:schemeClr val="bg1"/>
              </a:solidFill>
              <a:latin typeface="Candara" panose="020E05020303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0718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87624" y="274638"/>
            <a:ext cx="7499176" cy="324000"/>
          </a:xfr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>
              <a:defRPr lang="es-ES" sz="24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pPr marL="0" lvl="0"/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5328-445F-454F-895B-04E87FFDDA4C}" type="datetimeFigureOut">
              <a:rPr lang="es-ES" smtClean="0"/>
              <a:t>24/06/2019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9C93-6E70-4D61-BE3F-207CE4BF3D8E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650672" y="273600"/>
            <a:ext cx="444500" cy="324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buNone/>
            </a:pPr>
            <a:endParaRPr lang="es-ES" sz="2400" noProof="1">
              <a:solidFill>
                <a:schemeClr val="bg1"/>
              </a:solidFill>
              <a:latin typeface="Candara" panose="020E05020303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0697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5328-445F-454F-895B-04E87FFDDA4C}" type="datetimeFigureOut">
              <a:rPr lang="es-ES" smtClean="0"/>
              <a:t>24/06/2019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9C93-6E70-4D61-BE3F-207CE4BF3D8E}" type="slidenum">
              <a:rPr lang="es-ES" smtClean="0"/>
              <a:t>‹Nº›</a:t>
            </a:fld>
            <a:endParaRPr lang="es-ES"/>
          </a:p>
        </p:txBody>
      </p:sp>
      <p:sp>
        <p:nvSpPr>
          <p:cNvPr id="5" name="Title 3"/>
          <p:cNvSpPr txBox="1">
            <a:spLocks/>
          </p:cNvSpPr>
          <p:nvPr userDrawn="1"/>
        </p:nvSpPr>
        <p:spPr>
          <a:xfrm>
            <a:off x="346325" y="829022"/>
            <a:ext cx="8420100" cy="2387600"/>
          </a:xfrm>
          <a:prstGeom prst="rect">
            <a:avLst/>
          </a:prstGeom>
          <a:effectLst>
            <a:reflection endPos="0" dir="5400000" sy="-100000" algn="bl" rotWithShape="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u="none" kern="120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endParaRPr lang="es-ES" sz="54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 userDrawn="1"/>
        </p:nvSpPr>
        <p:spPr>
          <a:xfrm>
            <a:off x="310700" y="1565272"/>
            <a:ext cx="8420100" cy="2387600"/>
          </a:xfrm>
          <a:prstGeom prst="rect">
            <a:avLst/>
          </a:prstGeom>
          <a:effectLst>
            <a:reflection endPos="0" dir="5400000" sy="-100000" algn="bl" rotWithShape="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u="none" kern="120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</a:t>
            </a:r>
          </a:p>
          <a:p>
            <a:pPr algn="l"/>
            <a:r>
              <a:rPr lang="en-US" sz="54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Intelligence</a:t>
            </a:r>
          </a:p>
        </p:txBody>
      </p:sp>
      <p:pic>
        <p:nvPicPr>
          <p:cNvPr id="7" name="6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970" y="966644"/>
            <a:ext cx="4274672" cy="2894613"/>
          </a:xfrm>
          <a:prstGeom prst="rect">
            <a:avLst/>
          </a:prstGeom>
          <a:effectLst>
            <a:reflection stA="65000" endPos="65000" dir="5400000" sy="-100000" algn="bl" rotWithShape="0"/>
          </a:effectLst>
        </p:spPr>
      </p:pic>
      <p:pic>
        <p:nvPicPr>
          <p:cNvPr id="8" name="7 Imag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1" y="676864"/>
            <a:ext cx="2575004" cy="73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03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gi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gi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E5328-445F-454F-895B-04E87FFDDA4C}" type="datetimeFigureOut">
              <a:rPr lang="es-ES" smtClean="0"/>
              <a:t>24/06/2019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69C93-6E70-4D61-BE3F-207CE4BF3D8E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6 Imagen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86" b="64546"/>
          <a:stretch/>
        </p:blipFill>
        <p:spPr>
          <a:xfrm>
            <a:off x="0" y="6295115"/>
            <a:ext cx="9144000" cy="562886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E9BC55-D78F-4B07-BCC2-583F34E50C78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9" name="8 Imagen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562" y="6384158"/>
            <a:ext cx="3195638" cy="470395"/>
          </a:xfrm>
          <a:prstGeom prst="rect">
            <a:avLst/>
          </a:prstGeom>
        </p:spPr>
      </p:pic>
      <p:sp>
        <p:nvSpPr>
          <p:cNvPr id="10" name="93 Rectángulo"/>
          <p:cNvSpPr>
            <a:spLocks noChangeArrowheads="1"/>
          </p:cNvSpPr>
          <p:nvPr userDrawn="1"/>
        </p:nvSpPr>
        <p:spPr bwMode="auto">
          <a:xfrm>
            <a:off x="126153" y="6295114"/>
            <a:ext cx="18894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>
                <a:solidFill>
                  <a:schemeClr val="tx1"/>
                </a:solidFill>
                <a:latin typeface="Viner Hand ITC" pitchFamily="66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Viner Hand ITC" pitchFamily="66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Viner Hand ITC" pitchFamily="66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Viner Hand ITC" pitchFamily="66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Viner Hand ITC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Viner Hand ITC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Viner Hand ITC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Viner Hand ITC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Viner Hand ITC" pitchFamily="66" charset="0"/>
              </a:defRPr>
            </a:lvl9pPr>
          </a:lstStyle>
          <a:p>
            <a:r>
              <a:rPr lang="en-US" altLang="es-ES" sz="1600" b="1" dirty="0">
                <a:solidFill>
                  <a:schemeClr val="bg1"/>
                </a:solidFill>
                <a:latin typeface="Georgia" pitchFamily="18" charset="0"/>
              </a:rPr>
              <a:t>Amby.Net</a:t>
            </a:r>
          </a:p>
        </p:txBody>
      </p:sp>
      <p:sp>
        <p:nvSpPr>
          <p:cNvPr id="11" name="Text Box 446"/>
          <p:cNvSpPr txBox="1">
            <a:spLocks noChangeArrowheads="1"/>
          </p:cNvSpPr>
          <p:nvPr userDrawn="1"/>
        </p:nvSpPr>
        <p:spPr bwMode="auto">
          <a:xfrm>
            <a:off x="3481712" y="6150570"/>
            <a:ext cx="2935598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600">
                <a:solidFill>
                  <a:schemeClr val="tx1"/>
                </a:solidFill>
                <a:latin typeface="Viner Hand ITC" pitchFamily="66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Viner Hand ITC" pitchFamily="66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Viner Hand ITC" pitchFamily="66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Viner Hand ITC" pitchFamily="66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Viner Hand ITC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Viner Hand ITC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Viner Hand ITC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Viner Hand ITC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Viner Hand ITC" pitchFamily="66" charset="0"/>
              </a:defRPr>
            </a:lvl9pPr>
          </a:lstStyle>
          <a:p>
            <a:endParaRPr lang="en-US" altLang="es-ES" sz="1000" dirty="0">
              <a:solidFill>
                <a:schemeClr val="bg1"/>
              </a:solidFill>
              <a:latin typeface="Gill Sans MT Condensed" pitchFamily="34" charset="0"/>
              <a:sym typeface="Webdings" pitchFamily="18" charset="2"/>
            </a:endParaRPr>
          </a:p>
          <a:p>
            <a:r>
              <a:rPr lang="en-US" altLang="es-ES" sz="1000" dirty="0">
                <a:solidFill>
                  <a:schemeClr val="bg1"/>
                </a:solidFill>
                <a:latin typeface="Gill Sans MT Condensed" pitchFamily="34" charset="0"/>
                <a:sym typeface="Wingdings" pitchFamily="2" charset="2"/>
              </a:rPr>
              <a:t>     </a:t>
            </a:r>
            <a:r>
              <a:rPr lang="en-US" altLang="es-ES" sz="1000" dirty="0">
                <a:solidFill>
                  <a:schemeClr val="bg1"/>
                </a:solidFill>
                <a:latin typeface="Gill Sans MT Condensed" pitchFamily="34" charset="0"/>
              </a:rPr>
              <a:t>(+34) 650 821 648</a:t>
            </a:r>
          </a:p>
          <a:p>
            <a:r>
              <a:rPr lang="es-ES_tradnl" altLang="es-ES" sz="1000" dirty="0">
                <a:solidFill>
                  <a:schemeClr val="bg1"/>
                </a:solidFill>
                <a:latin typeface="Gill Sans MT Condensed" pitchFamily="34" charset="0"/>
              </a:rPr>
              <a:t>     anabisbe@amby.net</a:t>
            </a:r>
            <a:r>
              <a:rPr lang="en-US" altLang="es-ES" sz="1000" dirty="0">
                <a:solidFill>
                  <a:schemeClr val="bg1"/>
                </a:solidFill>
                <a:latin typeface="Gill Sans MT Condensed" pitchFamily="34" charset="0"/>
                <a:sym typeface="Wingdings" pitchFamily="2" charset="2"/>
              </a:rPr>
              <a:t> </a:t>
            </a:r>
          </a:p>
          <a:p>
            <a:r>
              <a:rPr lang="en-US" altLang="es-ES" sz="1000" dirty="0">
                <a:solidFill>
                  <a:schemeClr val="bg1"/>
                </a:solidFill>
                <a:latin typeface="Gill Sans MT Condensed" pitchFamily="34" charset="0"/>
                <a:sym typeface="Wingdings" pitchFamily="2" charset="2"/>
              </a:rPr>
              <a:t>     </a:t>
            </a:r>
            <a:r>
              <a:rPr lang="es-ES_tradnl" altLang="es-ES" sz="1000" dirty="0">
                <a:solidFill>
                  <a:schemeClr val="bg1"/>
                </a:solidFill>
                <a:latin typeface="Gill Sans MT Condensed" pitchFamily="34" charset="0"/>
              </a:rPr>
              <a:t>http://www.amby.net</a:t>
            </a:r>
          </a:p>
          <a:p>
            <a:r>
              <a:rPr lang="es-ES_tradnl" altLang="es-ES" sz="1000" dirty="0">
                <a:solidFill>
                  <a:schemeClr val="bg1"/>
                </a:solidFill>
                <a:latin typeface="Gill Sans MT Condensed" pitchFamily="34" charset="0"/>
              </a:rPr>
              <a:t>     </a:t>
            </a:r>
            <a:endParaRPr lang="en-US" altLang="es-ES" sz="1000" dirty="0">
              <a:solidFill>
                <a:schemeClr val="bg1"/>
              </a:solidFill>
              <a:latin typeface="Gill Sans MT Condensed" pitchFamily="34" charset="0"/>
            </a:endParaRPr>
          </a:p>
        </p:txBody>
      </p:sp>
      <p:pic>
        <p:nvPicPr>
          <p:cNvPr id="12" name="97 Imagen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720" y="6380634"/>
            <a:ext cx="63541" cy="1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233 Imagen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0" t="13522" r="15800" b="15714"/>
          <a:stretch>
            <a:fillRect/>
          </a:stretch>
        </p:blipFill>
        <p:spPr bwMode="auto">
          <a:xfrm>
            <a:off x="3583952" y="6683821"/>
            <a:ext cx="105639" cy="1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7 Imagen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227" y="6542326"/>
            <a:ext cx="106488" cy="1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14 Imagen"/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24" b="22939"/>
          <a:stretch/>
        </p:blipFill>
        <p:spPr>
          <a:xfrm>
            <a:off x="1727200" y="6346057"/>
            <a:ext cx="558580" cy="502001"/>
          </a:xfrm>
          <a:prstGeom prst="rect">
            <a:avLst/>
          </a:prstGeom>
        </p:spPr>
      </p:pic>
      <p:pic>
        <p:nvPicPr>
          <p:cNvPr id="16" name="15 Imagen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50" y="6383506"/>
            <a:ext cx="841375" cy="405415"/>
          </a:xfrm>
          <a:prstGeom prst="rect">
            <a:avLst/>
          </a:prstGeom>
        </p:spPr>
      </p:pic>
      <p:sp>
        <p:nvSpPr>
          <p:cNvPr id="17" name="Text Box 444"/>
          <p:cNvSpPr txBox="1">
            <a:spLocks noChangeArrowheads="1"/>
          </p:cNvSpPr>
          <p:nvPr userDrawn="1"/>
        </p:nvSpPr>
        <p:spPr bwMode="auto">
          <a:xfrm>
            <a:off x="0" y="6541177"/>
            <a:ext cx="1322388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600">
                <a:solidFill>
                  <a:schemeClr val="tx1"/>
                </a:solidFill>
                <a:latin typeface="Viner Hand ITC" pitchFamily="66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Viner Hand ITC" pitchFamily="66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Viner Hand ITC" pitchFamily="66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Viner Hand ITC" pitchFamily="66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Viner Hand ITC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Viner Hand ITC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Viner Hand ITC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Viner Hand ITC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Viner Hand ITC" pitchFamily="66" charset="0"/>
              </a:defRPr>
            </a:lvl9pPr>
          </a:lstStyle>
          <a:p>
            <a:pPr algn="r">
              <a:defRPr/>
            </a:pPr>
            <a:r>
              <a:rPr lang="es-ES_tradnl" altLang="es-ES" sz="700" b="1" dirty="0">
                <a:solidFill>
                  <a:schemeClr val="bg1"/>
                </a:solidFill>
                <a:latin typeface="Gill Sans MT" pitchFamily="34" charset="0"/>
              </a:rPr>
              <a:t>Ana María Bisbé York</a:t>
            </a:r>
          </a:p>
          <a:p>
            <a:pPr algn="r">
              <a:defRPr/>
            </a:pPr>
            <a:r>
              <a:rPr lang="en-US" altLang="es-ES" sz="800" dirty="0">
                <a:solidFill>
                  <a:schemeClr val="bg1"/>
                </a:solidFill>
                <a:latin typeface="Gill Sans MT Condensed" pitchFamily="34" charset="0"/>
              </a:rPr>
              <a:t>Business Intelligence Consultant</a:t>
            </a:r>
            <a:endParaRPr lang="es-ES_tradnl" altLang="es-ES" sz="8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D65DE22-B3CD-48DF-92A1-C9646D23568E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5767492" y="6337753"/>
            <a:ext cx="3325708" cy="51030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3B97C938-9BA4-4D26-8454-32BE1AC8DC56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5361719" y="6309321"/>
            <a:ext cx="331531" cy="53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0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6" r:id="rId2"/>
    <p:sldLayoutId id="2147483663" r:id="rId3"/>
    <p:sldLayoutId id="2147483673" r:id="rId4"/>
    <p:sldLayoutId id="2147483674" r:id="rId5"/>
    <p:sldLayoutId id="2147483651" r:id="rId6"/>
    <p:sldLayoutId id="2147483653" r:id="rId7"/>
    <p:sldLayoutId id="2147483654" r:id="rId8"/>
    <p:sldLayoutId id="2147483655" r:id="rId9"/>
    <p:sldLayoutId id="2147483665" r:id="rId10"/>
    <p:sldLayoutId id="2147483670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F87C54-F168-434C-B82E-D4595D093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CF272-A883-4E9B-B7A5-A98FEF8AC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7F6D-F6D3-490C-B550-AB91823F4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6915F-D759-4B2E-A1F9-D60F84FBC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24C96-B8A5-4D80-B53D-90D7E1B58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17385-2BEA-4F22-BB57-256B8BE3EB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0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community.powerbi.com/t5/Quick-Measures-Gallery/bd-p/QuickMeasuresGallery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vensconsulting.net/blog-and-media" TargetMode="External"/><Relationship Id="rId7" Type="http://schemas.openxmlformats.org/officeDocument/2006/relationships/image" Target="../media/image108.png"/><Relationship Id="rId2" Type="http://schemas.openxmlformats.org/officeDocument/2006/relationships/hyperlink" Target="https://community.powerbi.com/t5/Quick-Measures-Gallery/bd-p/QuickMeasuresGallery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hyperlink" Target="https://blog.crossjoin.co.uk/2017/04/11/the-dax-unichar-function-and-how-to-use-it-in-measures-for-data-visualisation/" TargetMode="External"/><Relationship Id="rId4" Type="http://schemas.openxmlformats.org/officeDocument/2006/relationships/hyperlink" Target="https://exceleratorbi.com.au/dax-unichar-function-power-bi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://bit.ly/DataGrillen2019Day2" TargetMode="Externa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://bit.ly/DataGrillen2019Event" TargetMode="Externa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bi.com/trainin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es/dp/073569835X/?tag=wwwsqlbicom0f-2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hyperlink" Target="https://www.amazon.es/Analyzing-Power-Pivot-Business-Skills/dp/150930276X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70-778-Analyzing-Visualizing-Using-Microsoft/dp/1509307028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es/Mastering-Microsoft-Power-Brett-Powell/dp/1788297237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hyperlink" Target="https://www.amazon.es/Microsoft-Power-Cookbook-Brett-Powell/dp/1788290143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xpatterns.com/" TargetMode="External"/><Relationship Id="rId2" Type="http://schemas.openxmlformats.org/officeDocument/2006/relationships/hyperlink" Target="http://www.daxpatterns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speronbi.com/category/dax/" TargetMode="External"/><Relationship Id="rId3" Type="http://schemas.openxmlformats.org/officeDocument/2006/relationships/hyperlink" Target="https://www.sqlbi.com/" TargetMode="External"/><Relationship Id="rId7" Type="http://schemas.openxmlformats.org/officeDocument/2006/relationships/hyperlink" Target="http://radacad.com/tag/da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og.crossjoin.co.uk/category/dax/" TargetMode="External"/><Relationship Id="rId11" Type="http://schemas.openxmlformats.org/officeDocument/2006/relationships/hyperlink" Target="http://prologika.com/?s=DAX" TargetMode="External"/><Relationship Id="rId5" Type="http://schemas.openxmlformats.org/officeDocument/2006/relationships/hyperlink" Target="https://powerpivotpro.com/category/self-service-data-tools/dax/" TargetMode="External"/><Relationship Id="rId10" Type="http://schemas.openxmlformats.org/officeDocument/2006/relationships/hyperlink" Target="https://sqldusty.com/category/dax/" TargetMode="External"/><Relationship Id="rId4" Type="http://schemas.openxmlformats.org/officeDocument/2006/relationships/hyperlink" Target="http://www.daxpatterns.com/" TargetMode="External"/><Relationship Id="rId9" Type="http://schemas.openxmlformats.org/officeDocument/2006/relationships/hyperlink" Target="https://exceleratorbi.com.au/?s=DAX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enterprisedna.co/category/data-modeling/" TargetMode="External"/><Relationship Id="rId3" Type="http://schemas.openxmlformats.org/officeDocument/2006/relationships/hyperlink" Target="http://blog.blauservices.com/?cat=22" TargetMode="External"/><Relationship Id="rId7" Type="http://schemas.openxmlformats.org/officeDocument/2006/relationships/hyperlink" Target="https://blog.enterprisedna.co/category/dax/" TargetMode="External"/><Relationship Id="rId12" Type="http://schemas.openxmlformats.org/officeDocument/2006/relationships/hyperlink" Target="http://www.sqlservercentral.com/stairway/75426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ourmoo.com/category/dax/" TargetMode="External"/><Relationship Id="rId11" Type="http://schemas.openxmlformats.org/officeDocument/2006/relationships/hyperlink" Target="https://www.sqlchick.com/entries/?tag=Power+BI" TargetMode="External"/><Relationship Id="rId5" Type="http://schemas.openxmlformats.org/officeDocument/2006/relationships/hyperlink" Target="https://insightsquest.com/tag/dax/" TargetMode="External"/><Relationship Id="rId10" Type="http://schemas.openxmlformats.org/officeDocument/2006/relationships/hyperlink" Target="https://xxlbi.com/blog/category/power-bi/" TargetMode="External"/><Relationship Id="rId4" Type="http://schemas.openxmlformats.org/officeDocument/2006/relationships/hyperlink" Target="http://blog.pragmaticworks.com/topic/power-bi" TargetMode="External"/><Relationship Id="rId9" Type="http://schemas.openxmlformats.org/officeDocument/2006/relationships/hyperlink" Target="https://www.thebiccountant.com/tag/dax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qlbi.com/blog/marco/2017/09/12/the-easiest-way-to-start-using-variables-in-dax/" TargetMode="External"/><Relationship Id="rId3" Type="http://schemas.openxmlformats.org/officeDocument/2006/relationships/hyperlink" Target="https://insightsquest.com/2018/05/27/data-model-anti-patterns/" TargetMode="External"/><Relationship Id="rId7" Type="http://schemas.openxmlformats.org/officeDocument/2006/relationships/hyperlink" Target="https://exceleratorbi.com.au/using-variables-dax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unity.powerbi.com/t5/Quick-Measures-Gallery/bd-p/QuickMeasuresGallery" TargetMode="External"/><Relationship Id="rId5" Type="http://schemas.openxmlformats.org/officeDocument/2006/relationships/hyperlink" Target="https://powerpivotpro.com/2018/08/dax-back-to-the-basics/" TargetMode="External"/><Relationship Id="rId4" Type="http://schemas.openxmlformats.org/officeDocument/2006/relationships/hyperlink" Target="https://exceleratorbi.com.au/what-is-dax/" TargetMode="External"/><Relationship Id="rId9" Type="http://schemas.openxmlformats.org/officeDocument/2006/relationships/hyperlink" Target="https://www.sqlbi.com/articles/optimizing-if-conditions-using-variables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bi.com/articles/reference-date-table-in-dax-and-power-bi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owerpivotpro.com/2013/06/simplifying-time-calculations-and-the-user-experience-using-disconnected-slicers/" TargetMode="External"/><Relationship Id="rId5" Type="http://schemas.openxmlformats.org/officeDocument/2006/relationships/hyperlink" Target="https://powerpivotpro.com/2014/04/week-ending-date-calculation/" TargetMode="External"/><Relationship Id="rId4" Type="http://schemas.openxmlformats.org/officeDocument/2006/relationships/hyperlink" Target="https://www.mssqltips.com/sqlservertip/4857/creating-a-date-dimension-table-in-power-bi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7F35388B-5E95-469A-B1C5-4CD58E3A8B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Modeling scenarios in DAX, the awesome language of Power BI</a:t>
            </a:r>
          </a:p>
        </p:txBody>
      </p:sp>
    </p:spTree>
    <p:extLst>
      <p:ext uri="{BB962C8B-B14F-4D97-AF65-F5344CB8AC3E}">
        <p14:creationId xmlns:p14="http://schemas.microsoft.com/office/powerpoint/2010/main" val="1383192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2609C-75E0-4A04-8301-36C772A0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 to take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B4160-F6C4-40E7-BAA4-EBE1DF4C1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Measures !!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D7E80A-30D3-4165-BEB2-D81C9882D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8" y="1486458"/>
            <a:ext cx="7848600" cy="13620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4AFB0EB-B4F3-4060-8F49-4AA11187C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060" y="3022305"/>
            <a:ext cx="58578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7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 to take about tabular modeling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Unique table</a:t>
            </a:r>
          </a:p>
          <a:p>
            <a:endParaRPr lang="en-US" dirty="0"/>
          </a:p>
          <a:p>
            <a:r>
              <a:rPr lang="en-US" dirty="0"/>
              <a:t>Snowflake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149730"/>
            <a:ext cx="5695729" cy="165495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970750"/>
            <a:ext cx="3816424" cy="263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9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D40A4EF-4543-4A44-A886-1334FFB11ADA}"/>
              </a:ext>
            </a:extLst>
          </p:cNvPr>
          <p:cNvSpPr/>
          <p:nvPr/>
        </p:nvSpPr>
        <p:spPr>
          <a:xfrm>
            <a:off x="395536" y="3933056"/>
            <a:ext cx="7992888" cy="2088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 to take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Unique table</a:t>
            </a:r>
          </a:p>
          <a:p>
            <a:pPr lvl="1"/>
            <a:r>
              <a:rPr lang="en-US" dirty="0"/>
              <a:t>Excel classic, before Excel 2013</a:t>
            </a:r>
          </a:p>
          <a:p>
            <a:pPr lvl="1"/>
            <a:endParaRPr lang="en-US" dirty="0"/>
          </a:p>
          <a:p>
            <a:r>
              <a:rPr lang="en-US" dirty="0"/>
              <a:t>Snowflake</a:t>
            </a:r>
          </a:p>
          <a:p>
            <a:pPr lvl="1"/>
            <a:r>
              <a:rPr lang="en-US" dirty="0"/>
              <a:t>Normalized</a:t>
            </a:r>
          </a:p>
          <a:p>
            <a:pPr lvl="1"/>
            <a:r>
              <a:rPr lang="en-US" dirty="0"/>
              <a:t>There are links between the search tables </a:t>
            </a:r>
          </a:p>
          <a:p>
            <a:pPr lvl="1"/>
            <a:r>
              <a:rPr lang="en-US" dirty="0"/>
              <a:t>or directly to the facts tables</a:t>
            </a:r>
          </a:p>
          <a:p>
            <a:r>
              <a:rPr lang="en-US" dirty="0"/>
              <a:t>Star</a:t>
            </a:r>
          </a:p>
          <a:p>
            <a:pPr lvl="1"/>
            <a:r>
              <a:rPr lang="en-US" dirty="0"/>
              <a:t>De-normalized model</a:t>
            </a:r>
          </a:p>
          <a:p>
            <a:pPr lvl="1"/>
            <a:r>
              <a:rPr lang="en-US" dirty="0"/>
              <a:t>All search tables (dimensions) </a:t>
            </a:r>
          </a:p>
          <a:p>
            <a:pPr lvl="2"/>
            <a:r>
              <a:rPr lang="en-US" dirty="0"/>
              <a:t>point directly to the facts table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623" y="1772816"/>
            <a:ext cx="4301579" cy="12498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4293096"/>
            <a:ext cx="2235090" cy="154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6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Filters, business logic &amp; DAX</a:t>
            </a: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DF855D5E-99EF-4ABF-B114-6866898F36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41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DAX filters and DAX contexts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results of a measure, depending on filters</a:t>
            </a:r>
          </a:p>
          <a:p>
            <a:pPr lvl="1"/>
            <a:r>
              <a:rPr lang="en-US" dirty="0"/>
              <a:t>The result depends on:</a:t>
            </a:r>
          </a:p>
          <a:p>
            <a:pPr lvl="2"/>
            <a:r>
              <a:rPr lang="en-US" dirty="0"/>
              <a:t>The code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The filters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F9CDDF3-82CC-41C7-A4FB-7D864BFD9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406" y="1822621"/>
            <a:ext cx="3724275" cy="5048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69E3E9C-5225-486A-9B9F-911F89C38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2852936"/>
            <a:ext cx="1428750" cy="6953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0AB3079-BFFE-4067-B5D2-9B9A66182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3807296"/>
            <a:ext cx="2990850" cy="2286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71BAA4D-9964-40D5-BB2F-BFF558466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5782" y="2788121"/>
            <a:ext cx="30670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business logic with DAX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>
          <a:xfrm>
            <a:off x="457200" y="748270"/>
            <a:ext cx="8229600" cy="5361459"/>
          </a:xfrm>
        </p:spPr>
        <p:txBody>
          <a:bodyPr/>
          <a:lstStyle/>
          <a:p>
            <a:r>
              <a:rPr lang="en-US" dirty="0"/>
              <a:t>Contexts and comparisons</a:t>
            </a:r>
          </a:p>
          <a:p>
            <a:pPr lvl="1"/>
            <a:r>
              <a:rPr lang="en-US" dirty="0"/>
              <a:t>Compare in a single category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542C9F-E0AE-49B2-A823-4A08849A1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850" y="3215639"/>
            <a:ext cx="5657850" cy="3333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3BB9989-7A74-466A-8E25-F7092E68F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4" y="2484698"/>
            <a:ext cx="4029075" cy="533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3CD006B-B7C9-4DEF-94D9-A3402876C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35" y="1821770"/>
            <a:ext cx="3724275" cy="5048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5E95E60-9727-4828-BC09-A947477D6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8267" y="3767484"/>
            <a:ext cx="4552950" cy="24574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B6CAEE1-87DF-4AB9-A519-213DD40129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0192" y="926787"/>
            <a:ext cx="1162050" cy="8001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6FF699-3B7C-473D-92EC-7872667534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3688" y="3730626"/>
            <a:ext cx="52101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1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business logic with DAX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Quick measures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For speeding writing calculation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For learning DAX 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878D07-C42A-4F95-BC14-B1AC42468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96" y="1247335"/>
            <a:ext cx="3672408" cy="354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1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business logic with DAX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 the existing filter context</a:t>
            </a:r>
          </a:p>
          <a:p>
            <a:pPr lvl="1"/>
            <a:r>
              <a:rPr lang="en-US" dirty="0"/>
              <a:t>With functions CALCULATE or CALCULATETABLE</a:t>
            </a:r>
          </a:p>
          <a:p>
            <a:pPr lvl="1"/>
            <a:endParaRPr lang="en-US" dirty="0"/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64347CE-9447-43D5-8DE6-B4151C7DE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932779"/>
            <a:ext cx="5184576" cy="68637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49B12BD-04E6-46DD-899D-0058D953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3143933"/>
            <a:ext cx="45529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9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business logic with DAX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Retrieve existing context</a:t>
            </a:r>
          </a:p>
          <a:p>
            <a:pPr lvl="1"/>
            <a:r>
              <a:rPr lang="en-US" dirty="0"/>
              <a:t>Function VALUES</a:t>
            </a: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BDF29E0-266B-458E-B95D-94363896A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323" y="1916832"/>
            <a:ext cx="5343354" cy="84204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6148F89-2589-4424-9883-226E6AE71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3150840"/>
            <a:ext cx="7086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2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business logic with DAX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Ignore existing context</a:t>
            </a:r>
          </a:p>
          <a:p>
            <a:pPr lvl="1"/>
            <a:r>
              <a:rPr lang="en-US" dirty="0"/>
              <a:t>Function ALL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EBDD87-47DC-41AC-A5F2-4334F218E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140968"/>
            <a:ext cx="7469737" cy="209015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A600C4D-A5B5-48E7-9FA3-861551770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212" y="1916987"/>
            <a:ext cx="5731575" cy="64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7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BAC502-F43D-40F8-8194-E45B9EB122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584" y="4906512"/>
            <a:ext cx="2285085" cy="5682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F9A1AE-3022-4E21-9234-079AD3D0DC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03" y="3952925"/>
            <a:ext cx="2597793" cy="6227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A3AA57-A85A-49FD-B87F-63E28453E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107" y="2590121"/>
            <a:ext cx="2143125" cy="6215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4E6161-1F7D-4A49-ACE3-218C3C92B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155" y="4039955"/>
            <a:ext cx="2250862" cy="4486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041732-5FF7-44B2-A2D6-FFB008F578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474" y="1092337"/>
            <a:ext cx="2482854" cy="12737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7C6743-618A-4E22-BF33-BF0B1CE0BD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850" y="921736"/>
            <a:ext cx="2592820" cy="1614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DCFDAF-DD57-4A51-A011-4AA55BD98F9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43" y="3320041"/>
            <a:ext cx="1465085" cy="1001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4CB87-BAE4-4ED3-A678-333F56EC332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9" y="2646600"/>
            <a:ext cx="2662542" cy="5085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FBC5C3-A4BD-4615-AF00-C8C55036CE9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401" y="1867799"/>
            <a:ext cx="1049944" cy="894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A858B0-CAC6-4568-958B-1D447BF6694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53" y="4770181"/>
            <a:ext cx="1738169" cy="84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55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business logic with DAX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Total line?</a:t>
            </a: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64347CE-9447-43D5-8DE6-B4151C7DE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689" y="3284984"/>
            <a:ext cx="4807861" cy="6365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6EBDD87-47DC-41AC-A5F2-4334F218E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401" y="1281295"/>
            <a:ext cx="6687197" cy="187118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645C5B-3179-4133-8400-D19B51F2E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764" y="4797152"/>
            <a:ext cx="4842541" cy="7631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E0A4ACE-95C4-4523-9D69-C22E6EF19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3156" y="5733256"/>
            <a:ext cx="4786929" cy="54113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6F687B1-5420-4EB2-8F9D-6BA752A86D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2689" y="3993494"/>
            <a:ext cx="4786928" cy="64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business logic with DAX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Total line?</a:t>
            </a: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6237816-71BE-4A89-8FD9-9671A4BE9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912" y="1452235"/>
            <a:ext cx="5210175" cy="24098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606D864-231B-4AD8-A080-CE3EF752F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732" y="5594521"/>
            <a:ext cx="5657850" cy="3333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3A486B8-19AD-459F-92C3-0FB4F6623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120" y="4822995"/>
            <a:ext cx="4029075" cy="5334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5F57188-66A6-4047-B906-7E97A0B2C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1521" y="4080044"/>
            <a:ext cx="37242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business logic with DAX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Calculating totals</a:t>
            </a:r>
          </a:p>
          <a:p>
            <a:pPr lvl="1"/>
            <a:r>
              <a:rPr lang="en-US" dirty="0"/>
              <a:t>Exclude total value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76ACB51-2425-40A1-98E8-C93568248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776" y="1677913"/>
            <a:ext cx="5492447" cy="290968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4F8D8D2-CEA1-43B1-9BC7-1052EB1C0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583" y="4731530"/>
            <a:ext cx="4110939" cy="153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business logic with DAX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Calculating totals</a:t>
            </a:r>
          </a:p>
          <a:p>
            <a:pPr lvl="1"/>
            <a:r>
              <a:rPr lang="en-US" dirty="0"/>
              <a:t>Obtain total value by adding the difference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76E0C59-C70B-40FF-83E6-BB32818C8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792" y="1754427"/>
            <a:ext cx="6834415" cy="26606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893E3F6-1294-4ACF-BAF3-AEA2B6FDC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643" y="4415027"/>
            <a:ext cx="4034820" cy="171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2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44EFD83-07D1-47B5-B150-CEEBD96F9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business logic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A9C3DCA-DB1B-4E47-8669-CF0484646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748270"/>
            <a:ext cx="8229600" cy="5361459"/>
          </a:xfrm>
        </p:spPr>
        <p:txBody>
          <a:bodyPr/>
          <a:lstStyle/>
          <a:p>
            <a:r>
              <a:rPr lang="en-US" dirty="0"/>
              <a:t>Combining related tables in DAX expressions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7EE2BC-F4D1-4D96-9EDC-74D474801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745" y="1302838"/>
            <a:ext cx="4572510" cy="24934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2A7AAFE-256B-4B4E-BEE9-802BF9C35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032" y="3879490"/>
            <a:ext cx="3405933" cy="226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8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44EFD83-07D1-47B5-B150-CEEBD96F9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business logic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A9C3DCA-DB1B-4E47-8669-CF0484646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748270"/>
            <a:ext cx="8229600" cy="5361459"/>
          </a:xfrm>
        </p:spPr>
        <p:txBody>
          <a:bodyPr/>
          <a:lstStyle/>
          <a:p>
            <a:r>
              <a:rPr lang="es-ES" dirty="0"/>
              <a:t>D</a:t>
            </a:r>
            <a:r>
              <a:rPr lang="en-US" dirty="0"/>
              <a:t>AX, DAX, DAX, again, one more time DAX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7EE2BC-F4D1-4D96-9EDC-74D474801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789039"/>
            <a:ext cx="4255668" cy="23206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2A7AAFE-256B-4B4E-BEE9-802BF9C35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096" y="3688058"/>
            <a:ext cx="3636610" cy="242167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8AE34C8-6FC8-4B61-ABD4-CEC1F3E02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543" y="2300013"/>
            <a:ext cx="4088913" cy="114705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85DE76A-6FE4-4C46-8903-055F25C5D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744" y="1484784"/>
            <a:ext cx="4447669" cy="60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6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44EFD83-07D1-47B5-B150-CEEBD96F9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business logic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A9C3DCA-DB1B-4E47-8669-CF0484646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748270"/>
            <a:ext cx="8229600" cy="5361459"/>
          </a:xfrm>
        </p:spPr>
        <p:txBody>
          <a:bodyPr/>
          <a:lstStyle/>
          <a:p>
            <a:r>
              <a:rPr lang="en-US" dirty="0" err="1"/>
              <a:t>Crossfilter</a:t>
            </a:r>
            <a:r>
              <a:rPr lang="en-US" dirty="0"/>
              <a:t> direction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2E2AD7-163A-4AE0-A5E8-27288ACDF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237347"/>
            <a:ext cx="7236296" cy="219165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03DE3EB-8BC0-40AB-9ACC-F07956DA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066" y="3655309"/>
            <a:ext cx="4461868" cy="26040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FE8E8F7-C45E-4784-B5CF-E823D3265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770" y="3622956"/>
            <a:ext cx="5512458" cy="259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3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44EFD83-07D1-47B5-B150-CEEBD96F9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business logic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A9C3DCA-DB1B-4E47-8669-CF0484646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21" y="748270"/>
            <a:ext cx="8229600" cy="5361459"/>
          </a:xfrm>
        </p:spPr>
        <p:txBody>
          <a:bodyPr/>
          <a:lstStyle/>
          <a:p>
            <a:r>
              <a:rPr lang="es-ES" dirty="0"/>
              <a:t>And…</a:t>
            </a:r>
            <a:r>
              <a:rPr lang="en-US" dirty="0"/>
              <a:t>one more time, </a:t>
            </a:r>
            <a:r>
              <a:rPr lang="en-US" dirty="0" err="1"/>
              <a:t>DAXing</a:t>
            </a:r>
            <a:r>
              <a:rPr lang="en-US" dirty="0"/>
              <a:t> solution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DA411E-3569-4B07-B0D4-3148A8E40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40" y="1412776"/>
            <a:ext cx="7132720" cy="57606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2513C3B-0BFB-4799-9ABF-F1AB7650C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788" y="2167681"/>
            <a:ext cx="4842423" cy="27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64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Solving time intelligence requirements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0D48C500-85DC-458E-AA54-399F124BA2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64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Calendar table with DAX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Calendar table</a:t>
            </a:r>
          </a:p>
          <a:p>
            <a:endParaRPr lang="es-ES" dirty="0"/>
          </a:p>
          <a:p>
            <a:r>
              <a:rPr lang="es-ES" dirty="0"/>
              <a:t>Calendar table </a:t>
            </a:r>
            <a:r>
              <a:rPr lang="en-US" dirty="0"/>
              <a:t>defining boundaries 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Calendar table plus </a:t>
            </a:r>
            <a:r>
              <a:rPr lang="en-US" dirty="0"/>
              <a:t>columns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AEBC8A9-A291-4038-A00F-FFBB5004C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291" y="2425036"/>
            <a:ext cx="2990850" cy="8001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5CD6845-8553-4DBE-B129-B1975834A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1368884"/>
            <a:ext cx="2981325" cy="2762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B6AF37E-AC9A-478F-9532-2CB9086CA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506" y="3933056"/>
            <a:ext cx="5100987" cy="218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4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662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Calendar table with DAX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Calendar table plus </a:t>
            </a:r>
            <a:r>
              <a:rPr lang="en-US" dirty="0"/>
              <a:t>columns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B849CC-341E-4CD0-8E33-14ED1E868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68760"/>
            <a:ext cx="7277100" cy="31432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7ED8A99-7711-4A25-BAC4-3A1697CE8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0" y="4506172"/>
            <a:ext cx="9144000" cy="175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Calendar table with DAX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DAX Calendar template from SQLBI</a:t>
            </a:r>
            <a:endParaRPr lang="en-US" dirty="0">
              <a:hlinkClick r:id="" action="ppaction://noaction"/>
            </a:endParaRPr>
          </a:p>
          <a:p>
            <a:pPr lvl="1"/>
            <a:r>
              <a:rPr lang="es-ES" dirty="0">
                <a:hlinkClick r:id="" action="ppaction://noaction"/>
              </a:rPr>
              <a:t>https://www.sqlbi.com/articles/reference-date-table-in-dax-and-power-bi/</a:t>
            </a:r>
            <a:r>
              <a:rPr lang="es-ES" dirty="0"/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0263D5-B651-4906-8046-8DD2DF018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83" y="2671812"/>
            <a:ext cx="3443288" cy="10929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173BE4B-1531-468F-BA4D-E6A2E7F96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353" y="2671811"/>
            <a:ext cx="751510" cy="28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96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time intelligence requirements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  <a:p>
            <a:pPr lvl="1"/>
            <a:r>
              <a:rPr lang="en-US" dirty="0"/>
              <a:t>BI DAX functions, variables and CALCULATE</a:t>
            </a:r>
          </a:p>
          <a:p>
            <a:pPr lvl="2"/>
            <a:endParaRPr lang="es-ES" dirty="0"/>
          </a:p>
          <a:p>
            <a:pPr lvl="2"/>
            <a:endParaRPr lang="es-ES" dirty="0"/>
          </a:p>
          <a:p>
            <a:pPr lvl="2"/>
            <a:endParaRPr lang="es-ES" dirty="0"/>
          </a:p>
          <a:p>
            <a:pPr lvl="2"/>
            <a:endParaRPr lang="es-ES" dirty="0"/>
          </a:p>
          <a:p>
            <a:pPr lvl="2"/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146CAA-A622-4BCF-9E6F-89B3BFE75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218500"/>
            <a:ext cx="5238328" cy="292165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EDABA6-0983-4E4F-A15A-6250B5BA8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774" y="2678267"/>
            <a:ext cx="5429250" cy="457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1047EA8-7217-4219-ABA3-383C13D22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774" y="2147559"/>
            <a:ext cx="6115050" cy="4476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FA6DD2A-0AB9-4B2E-8F70-8223840AA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022" y="1807351"/>
            <a:ext cx="73056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7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time intelligence requirements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  <a:p>
            <a:pPr lvl="1"/>
            <a:r>
              <a:rPr lang="en-US" dirty="0"/>
              <a:t>BI DAX functions, variables and CALCULATE</a:t>
            </a:r>
          </a:p>
          <a:p>
            <a:pPr lvl="2"/>
            <a:endParaRPr lang="es-ES" dirty="0"/>
          </a:p>
          <a:p>
            <a:pPr lvl="2"/>
            <a:endParaRPr lang="es-ES" dirty="0"/>
          </a:p>
          <a:p>
            <a:pPr lvl="2"/>
            <a:endParaRPr lang="es-ES" dirty="0"/>
          </a:p>
          <a:p>
            <a:pPr lvl="2"/>
            <a:endParaRPr lang="es-ES" dirty="0"/>
          </a:p>
          <a:p>
            <a:pPr lvl="2"/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83CFCA-2408-4E13-99E3-EA76D2D7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85" y="1772816"/>
            <a:ext cx="7643191" cy="13634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3F96852-00D6-4E0B-84E3-12D2BDBC6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899" y="2810195"/>
            <a:ext cx="2391477" cy="348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time intelligence requirements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What if functionality 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s-ES" dirty="0"/>
          </a:p>
          <a:p>
            <a:pPr lvl="2"/>
            <a:endParaRPr lang="es-ES" dirty="0"/>
          </a:p>
          <a:p>
            <a:pPr lvl="2"/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E0A91F-13DD-43A5-9C25-D6767C45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376919"/>
            <a:ext cx="3034331" cy="22706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7143A1E-549D-48CE-A356-21FBF36E1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71" y="2125689"/>
            <a:ext cx="2478881" cy="2143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F2E42A5-DD6E-4431-A404-D8FFE8692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51" y="2634500"/>
            <a:ext cx="1478756" cy="7643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8415C74-A02B-414F-AAB1-43BC08BBB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784" y="2631832"/>
            <a:ext cx="1307306" cy="82153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08EAFAE-3922-4E4A-97D3-9D64F6C80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828" y="1496909"/>
            <a:ext cx="4357688" cy="40005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41C3F42-AE84-4EFB-922B-E4ECEFF0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828" y="4037023"/>
            <a:ext cx="7841748" cy="104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4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time intelligence requirements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DAX to rescue … again -&gt; What if &amp; Quick measure 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s-ES" dirty="0"/>
          </a:p>
          <a:p>
            <a:pPr lvl="2"/>
            <a:endParaRPr lang="es-ES" dirty="0"/>
          </a:p>
          <a:p>
            <a:pPr lvl="2"/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0BA0749-1F79-45D2-8758-E70A7AE59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0" y="1276762"/>
            <a:ext cx="8229600" cy="329184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A3F9BEC-6DB2-4C61-B84C-2C3507A5E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62" y="4329929"/>
            <a:ext cx="6962069" cy="16735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6D5F7E-68F1-4F69-9165-44F66CD82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133" y="4422099"/>
            <a:ext cx="6873725" cy="160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1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time intelligence requirements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ranges</a:t>
            </a:r>
          </a:p>
          <a:p>
            <a:pPr lvl="1"/>
            <a:r>
              <a:rPr lang="en-US" dirty="0"/>
              <a:t>BI DAX functions, variables and CALCULATE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530BBB4-34A1-4A30-81A3-CB665309F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844824"/>
            <a:ext cx="6172200" cy="533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25857D0-4BE8-4221-AA82-7DA8E14A6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408416"/>
            <a:ext cx="6276975" cy="5429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39C303A-903A-49FF-92A1-CD2F95E37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52" y="3356992"/>
            <a:ext cx="8579296" cy="190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5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modeling, working with dates and DAX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relationships, only one active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s-ES" dirty="0"/>
              <a:t>F</a:t>
            </a:r>
            <a:r>
              <a:rPr lang="en-US" dirty="0"/>
              <a:t>unction USERELATIONSHIP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AAFDCF-C648-489F-BF76-77EFA354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00" y="1364421"/>
            <a:ext cx="3722399" cy="136393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751BF1B-1B41-4C05-A818-19AF39ABE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78" y="3285524"/>
            <a:ext cx="7026044" cy="27191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7B6D6A8-8581-4652-AF24-D9AAE50AE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640476"/>
            <a:ext cx="8380423" cy="28259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D01D28A-65EF-4065-B4A2-6A7B088DE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672" y="4225306"/>
            <a:ext cx="2014861" cy="137512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FC658F0-6130-41F5-BD20-EE19F9F96A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7569" y="4225306"/>
            <a:ext cx="44291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7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modeling, working with dates and DAX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calendar tables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Create a new table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E49FB9-D01A-492C-9C3D-94616BC32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852" y="3474072"/>
            <a:ext cx="2911432" cy="31569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41FF6D1-1722-4324-987C-F3AE3E7A0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852" y="1303954"/>
            <a:ext cx="3920639" cy="144964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1C8DF46-0718-4FBD-A539-1B32D9869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960" y="4221088"/>
            <a:ext cx="5686425" cy="19145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B733DB2-78BC-4011-8662-6D439B34D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385" y="4221633"/>
            <a:ext cx="5715000" cy="187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7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DAX </a:t>
            </a:r>
            <a:r>
              <a:rPr lang="en-US" dirty="0"/>
              <a:t>for improving report</a:t>
            </a:r>
            <a:r>
              <a:rPr lang="es-ES" dirty="0"/>
              <a:t>s</a:t>
            </a:r>
            <a:endParaRPr lang="en-US" dirty="0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9B552D53-32F9-451B-AF17-5D97BD45E4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1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2609C-75E0-4A04-8301-36C772A0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B4160-F6C4-40E7-BAA4-EBE1DF4C1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</a:t>
            </a:r>
          </a:p>
          <a:p>
            <a:r>
              <a:rPr lang="en-US" dirty="0"/>
              <a:t>Decisions to take</a:t>
            </a:r>
          </a:p>
          <a:p>
            <a:r>
              <a:rPr lang="en-US" dirty="0"/>
              <a:t>Filters, business logic &amp; DAX</a:t>
            </a:r>
          </a:p>
          <a:p>
            <a:r>
              <a:rPr lang="en-US" dirty="0"/>
              <a:t>Solving time intelligence requirements</a:t>
            </a:r>
          </a:p>
          <a:p>
            <a:r>
              <a:rPr lang="es-ES" dirty="0"/>
              <a:t>DAX </a:t>
            </a:r>
            <a:r>
              <a:rPr lang="en-US" dirty="0"/>
              <a:t>for improving report</a:t>
            </a:r>
            <a:r>
              <a:rPr lang="es-ES" dirty="0"/>
              <a:t>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0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DAX for improving visualizations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selection of measures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C3C9F2-B4D4-4C25-92D5-E124F94F7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34" y="2860746"/>
            <a:ext cx="4527043" cy="208823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C844F22-95C1-4911-8026-CC568EDED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1281721"/>
            <a:ext cx="2143125" cy="12001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0AC2752-F40F-4D35-84EB-DAE8400A0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573" y="2800979"/>
            <a:ext cx="3762375" cy="19431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8EBC752-3C9D-452F-BAB1-162B2E851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000" y="2860746"/>
            <a:ext cx="3733800" cy="1962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3DD3859-1100-4AD8-B521-4305CD099A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8516" y="2860746"/>
            <a:ext cx="37242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8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DAX for improving visualizations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Showing alerts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(Quick Measures Gallery - Power BI Community)</a:t>
            </a:r>
          </a:p>
          <a:p>
            <a:pPr lvl="1"/>
            <a:r>
              <a:rPr lang="en-US" sz="1400" dirty="0">
                <a:hlinkClick r:id="rId2"/>
              </a:rPr>
              <a:t>https://community.powerbi.com/t5/Quick-Measures-Gallery/bd-p/QuickMeasuresGallery</a:t>
            </a:r>
            <a:endParaRPr lang="en-US" sz="1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BF481C5-73A4-444B-A5E7-B40595066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2505513"/>
            <a:ext cx="3095625" cy="21431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3BC388B-D89B-4D2D-9CC4-C5D958CA8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2027763"/>
            <a:ext cx="4429125" cy="2762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794ACD7-029E-4BCA-8953-B605089BA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2115" y="1586154"/>
            <a:ext cx="4457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7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DAX for improving visualizations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Showing rating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(Quick Measures Gallery - Power BI Community)</a:t>
            </a:r>
          </a:p>
          <a:p>
            <a:pPr lvl="2"/>
            <a:r>
              <a:rPr lang="en-US" sz="1000" dirty="0">
                <a:hlinkClick r:id="rId2"/>
              </a:rPr>
              <a:t>https://community.powerbi.com/t5/Quick-Measures-Gallery/bd-p/QuickMeasuresGallery</a:t>
            </a:r>
            <a:endParaRPr lang="en-US" sz="1000" dirty="0"/>
          </a:p>
          <a:p>
            <a:pPr lvl="2"/>
            <a:r>
              <a:rPr lang="en-US" sz="1000" dirty="0">
                <a:hlinkClick r:id="rId3"/>
              </a:rPr>
              <a:t>https://www.havensconsulting.net/blog-and-media</a:t>
            </a:r>
            <a:endParaRPr lang="en-US" sz="1000" dirty="0"/>
          </a:p>
          <a:p>
            <a:pPr lvl="2"/>
            <a:r>
              <a:rPr lang="en-US" sz="1000" dirty="0">
                <a:hlinkClick r:id="rId4"/>
              </a:rPr>
              <a:t>https://exceleratorbi.com.au/dax-unichar-function-power-bi/</a:t>
            </a:r>
            <a:endParaRPr lang="en-US" sz="1000" dirty="0"/>
          </a:p>
          <a:p>
            <a:pPr lvl="2"/>
            <a:r>
              <a:rPr lang="en-US" sz="1000" dirty="0">
                <a:hlinkClick r:id="rId5"/>
              </a:rPr>
              <a:t>https://blog.crossjoin.co.uk/2017/04/11/the-dax-unichar-function-and-how-to-use-it-in-measures-for-data-visualisation/</a:t>
            </a:r>
            <a:endParaRPr lang="en-US" sz="1000" dirty="0"/>
          </a:p>
          <a:p>
            <a:pPr lvl="1"/>
            <a:endParaRPr lang="en-US" sz="1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B9F5E95-8E4D-4D67-BE36-25B3F4600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8604" y="3689095"/>
            <a:ext cx="2888898" cy="125207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1492319-687A-4AE0-9DF2-9A5E055ADC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608" y="1269387"/>
            <a:ext cx="7188701" cy="225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1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DAX - Recap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easy to start writing DAX expressions for tabular models</a:t>
            </a:r>
          </a:p>
          <a:p>
            <a:r>
              <a:rPr lang="en-US" dirty="0"/>
              <a:t>Very powerful, and delicate at the same time</a:t>
            </a:r>
          </a:p>
          <a:p>
            <a:r>
              <a:rPr lang="en-US" dirty="0"/>
              <a:t>Measures and CALCULATE are our best allies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s-ES" dirty="0"/>
              <a:t>										#</a:t>
            </a:r>
            <a:r>
              <a:rPr lang="es-ES" dirty="0" err="1"/>
              <a:t>HappyDAXing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</a:t>
            </a:r>
            <a:r>
              <a:rPr lang="es-ES" dirty="0"/>
              <a:t>	</a:t>
            </a:r>
          </a:p>
          <a:p>
            <a:pPr marL="0" indent="0">
              <a:buNone/>
            </a:pPr>
            <a:r>
              <a:rPr lang="es-ES" dirty="0"/>
              <a:t>                                        </a:t>
            </a: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!!!	</a:t>
            </a:r>
          </a:p>
        </p:txBody>
      </p:sp>
    </p:spTree>
    <p:extLst>
      <p:ext uri="{BB962C8B-B14F-4D97-AF65-F5344CB8AC3E}">
        <p14:creationId xmlns:p14="http://schemas.microsoft.com/office/powerpoint/2010/main" val="42242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AE6B-CD7A-4134-83D0-C6E8BEC43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1329200"/>
            <a:ext cx="4902200" cy="1257452"/>
          </a:xfrm>
        </p:spPr>
        <p:txBody>
          <a:bodyPr>
            <a:normAutofit/>
          </a:bodyPr>
          <a:lstStyle/>
          <a:p>
            <a:r>
              <a:rPr lang="en-US" dirty="0"/>
              <a:t>Session Feedback Day 2 (not optional!)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4CB82-BD4C-416B-A2FD-2E1F83799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3667919"/>
            <a:ext cx="4968239" cy="771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http://bit.ly/DataGrillen2019Day2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27E74-6FB8-4A5D-A449-7CA94A05D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7960" y="1380854"/>
            <a:ext cx="4096293" cy="409629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72304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AE6B-CD7A-4134-83D0-C6E8BEC43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1329200"/>
            <a:ext cx="4902200" cy="1257452"/>
          </a:xfrm>
        </p:spPr>
        <p:txBody>
          <a:bodyPr>
            <a:normAutofit/>
          </a:bodyPr>
          <a:lstStyle/>
          <a:p>
            <a:r>
              <a:rPr lang="en-US" dirty="0"/>
              <a:t>Event Feedback </a:t>
            </a:r>
            <a:br>
              <a:rPr lang="en-US" dirty="0"/>
            </a:br>
            <a:r>
              <a:rPr lang="en-US" dirty="0"/>
              <a:t>(not optional!)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4CB82-BD4C-416B-A2FD-2E1F83799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3667919"/>
            <a:ext cx="4968239" cy="771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http://bit.ly/DataGrillen2019Event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27E74-6FB8-4A5D-A449-7CA94A05D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7960" y="1380854"/>
            <a:ext cx="4096293" cy="409629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413932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</a:t>
            </a:r>
          </a:p>
        </p:txBody>
      </p:sp>
    </p:spTree>
    <p:extLst>
      <p:ext uri="{BB962C8B-B14F-4D97-AF65-F5344CB8AC3E}">
        <p14:creationId xmlns:p14="http://schemas.microsoft.com/office/powerpoint/2010/main" val="10113481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Free </a:t>
            </a:r>
            <a:r>
              <a:rPr lang="es-ES" dirty="0" err="1"/>
              <a:t>courses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https://www.sqlbi.com/training/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7C173B-5D1E-4C84-9C07-2D4F1FAAD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83" y="2420888"/>
            <a:ext cx="7418234" cy="165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6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Resources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Books</a:t>
            </a:r>
            <a:endParaRPr lang="es-ES" dirty="0"/>
          </a:p>
          <a:p>
            <a:pPr lvl="1"/>
            <a:r>
              <a:rPr lang="en-US" dirty="0">
                <a:hlinkClick r:id="rId3"/>
              </a:rPr>
              <a:t>The Definitive Guide to DAX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Analyzing Data with Power Bi and Power Pivot for Excel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6F740DF-F888-402A-A7D8-175DD5CC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645" y="2996952"/>
            <a:ext cx="2038624" cy="232225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6B2FD2C-553B-46F7-8747-0DE1B7957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791" y="2994183"/>
            <a:ext cx="1885594" cy="232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5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Resources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Books</a:t>
            </a:r>
            <a:endParaRPr lang="es-ES" dirty="0"/>
          </a:p>
          <a:p>
            <a:pPr lvl="1"/>
            <a:r>
              <a:rPr lang="en-US" dirty="0">
                <a:hlinkClick r:id="rId3"/>
              </a:rPr>
              <a:t>Exam Ref 70-778 Analyzing and Visualizing Data by Using Microsoft Power BI</a:t>
            </a:r>
            <a:endParaRPr lang="en-U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DC2D50-E1B4-42D6-90AF-D9AF82AD1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940" y="2618910"/>
            <a:ext cx="2126122" cy="258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8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DAX - Introduction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DAX – Data Analysis Expressions</a:t>
            </a:r>
          </a:p>
          <a:p>
            <a:r>
              <a:rPr lang="en-US" dirty="0"/>
              <a:t>Tabular models</a:t>
            </a:r>
          </a:p>
          <a:p>
            <a:pPr lvl="1"/>
            <a:r>
              <a:rPr lang="en-US" dirty="0"/>
              <a:t>Power Pivot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SQL Server Analysis Services Tabular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Power BI</a:t>
            </a:r>
          </a:p>
          <a:p>
            <a:pPr marL="342900" lvl="1" indent="0">
              <a:buNone/>
            </a:pPr>
            <a:endParaRPr lang="es-E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024265"/>
            <a:ext cx="1954559" cy="141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585" y="2556676"/>
            <a:ext cx="1954559" cy="154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574" y="4221088"/>
            <a:ext cx="1954559" cy="130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9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Resources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Books</a:t>
            </a:r>
            <a:endParaRPr lang="es-ES" dirty="0"/>
          </a:p>
          <a:p>
            <a:pPr lvl="1"/>
            <a:r>
              <a:rPr lang="es-ES" dirty="0" err="1">
                <a:hlinkClick r:id="rId3"/>
              </a:rPr>
              <a:t>Mastering</a:t>
            </a:r>
            <a:r>
              <a:rPr lang="es-ES" dirty="0">
                <a:hlinkClick r:id="rId3"/>
              </a:rPr>
              <a:t> Microsoft Power BI</a:t>
            </a:r>
            <a:endParaRPr lang="es-ES" dirty="0"/>
          </a:p>
          <a:p>
            <a:pPr lvl="1"/>
            <a:r>
              <a:rPr lang="en-US" dirty="0">
                <a:hlinkClick r:id="rId4"/>
              </a:rPr>
              <a:t>Microsoft Power BI Cookbook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84E612-ED84-40D0-BB2E-F6AB0C908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2970" y="2780929"/>
            <a:ext cx="1864519" cy="22931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6A5FDE4-78B5-4BAB-8C59-6DDE15F15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780928"/>
            <a:ext cx="1857375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281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Resources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Books</a:t>
            </a:r>
            <a:endParaRPr lang="es-ES" dirty="0">
              <a:hlinkClick r:id="rId2"/>
            </a:endParaRPr>
          </a:p>
          <a:p>
            <a:pPr lvl="1"/>
            <a:r>
              <a:rPr lang="es-ES" dirty="0">
                <a:hlinkClick r:id="rId3"/>
              </a:rPr>
              <a:t>DAX </a:t>
            </a:r>
            <a:r>
              <a:rPr lang="es-ES" dirty="0" err="1">
                <a:hlinkClick r:id="rId3"/>
              </a:rPr>
              <a:t>Patterns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4294967295"/>
          </p:nvPr>
        </p:nvSpPr>
        <p:spPr>
          <a:xfrm>
            <a:off x="5986463" y="5075635"/>
            <a:ext cx="1543050" cy="205383"/>
          </a:xfrm>
          <a:prstGeom prst="rect">
            <a:avLst/>
          </a:prstGeom>
        </p:spPr>
        <p:txBody>
          <a:bodyPr/>
          <a:lstStyle/>
          <a:p>
            <a:fld id="{D814DA60-3BEE-4BCE-BEDB-E433FD970963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360" y="2360535"/>
            <a:ext cx="2896861" cy="216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38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Resources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Blogs</a:t>
            </a:r>
          </a:p>
          <a:p>
            <a:pPr lvl="1" fontAlgn="base"/>
            <a:r>
              <a:rPr lang="en-US" dirty="0">
                <a:hlinkClick r:id="rId3"/>
              </a:rPr>
              <a:t>SQLBI, con Marco Russo y Alberto Ferrari</a:t>
            </a:r>
            <a:endParaRPr lang="en-US" dirty="0"/>
          </a:p>
          <a:p>
            <a:pPr lvl="1" fontAlgn="base"/>
            <a:r>
              <a:rPr lang="en-US" dirty="0" err="1">
                <a:hlinkClick r:id="rId4"/>
              </a:rPr>
              <a:t>Patrones</a:t>
            </a:r>
            <a:r>
              <a:rPr lang="en-US" dirty="0">
                <a:hlinkClick r:id="rId4"/>
              </a:rPr>
              <a:t> DAX </a:t>
            </a:r>
            <a:r>
              <a:rPr lang="en-US" dirty="0" err="1">
                <a:hlinkClick r:id="rId4"/>
              </a:rPr>
              <a:t>desde</a:t>
            </a:r>
            <a:r>
              <a:rPr lang="en-US" dirty="0">
                <a:hlinkClick r:id="rId4"/>
              </a:rPr>
              <a:t> SQLBI</a:t>
            </a:r>
            <a:endParaRPr lang="en-US" dirty="0"/>
          </a:p>
          <a:p>
            <a:pPr lvl="1" fontAlgn="base"/>
            <a:r>
              <a:rPr lang="en-US" dirty="0">
                <a:hlinkClick r:id="rId5"/>
              </a:rPr>
              <a:t>Power Pivot Pro</a:t>
            </a:r>
            <a:endParaRPr lang="en-US" dirty="0"/>
          </a:p>
          <a:p>
            <a:pPr lvl="1" fontAlgn="base"/>
            <a:r>
              <a:rPr lang="en-US" dirty="0">
                <a:hlinkClick r:id="rId6"/>
              </a:rPr>
              <a:t>Chris Webb’s BI Blog</a:t>
            </a:r>
            <a:endParaRPr lang="en-US" dirty="0"/>
          </a:p>
          <a:p>
            <a:pPr lvl="1" fontAlgn="base"/>
            <a:r>
              <a:rPr lang="en-US" dirty="0">
                <a:hlinkClick r:id="rId7"/>
              </a:rPr>
              <a:t>Reza Rad, Leila </a:t>
            </a:r>
            <a:r>
              <a:rPr lang="en-US" dirty="0" err="1">
                <a:hlinkClick r:id="rId7"/>
              </a:rPr>
              <a:t>Etaati</a:t>
            </a:r>
            <a:r>
              <a:rPr lang="en-US" dirty="0">
                <a:hlinkClick r:id="rId7"/>
              </a:rPr>
              <a:t> &amp; Philip Seamark</a:t>
            </a:r>
            <a:endParaRPr lang="en-US" dirty="0"/>
          </a:p>
          <a:p>
            <a:pPr lvl="1" fontAlgn="base"/>
            <a:r>
              <a:rPr lang="en-US" dirty="0">
                <a:hlinkClick r:id="rId8"/>
              </a:rPr>
              <a:t>Kasper On BI</a:t>
            </a:r>
            <a:endParaRPr lang="en-US" dirty="0"/>
          </a:p>
          <a:p>
            <a:pPr lvl="1" fontAlgn="base"/>
            <a:r>
              <a:rPr lang="en-US" dirty="0">
                <a:hlinkClick r:id="rId9"/>
              </a:rPr>
              <a:t>Matt Allington</a:t>
            </a:r>
            <a:endParaRPr lang="en-US" dirty="0"/>
          </a:p>
          <a:p>
            <a:pPr lvl="1" fontAlgn="base"/>
            <a:r>
              <a:rPr lang="en-US" dirty="0">
                <a:hlinkClick r:id="rId10"/>
              </a:rPr>
              <a:t>Data and Analytics with Dustin Ryan</a:t>
            </a:r>
            <a:endParaRPr lang="en-US" dirty="0"/>
          </a:p>
          <a:p>
            <a:pPr lvl="1" fontAlgn="base"/>
            <a:r>
              <a:rPr lang="en-US" dirty="0">
                <a:hlinkClick r:id="rId11"/>
              </a:rPr>
              <a:t>Teo </a:t>
            </a:r>
            <a:r>
              <a:rPr lang="en-US" dirty="0" err="1">
                <a:hlinkClick r:id="rId11"/>
              </a:rPr>
              <a:t>Lachev</a:t>
            </a:r>
            <a:r>
              <a:rPr lang="en-US" dirty="0">
                <a:hlinkClick r:id="rId11"/>
              </a:rPr>
              <a:t> – </a:t>
            </a:r>
            <a:r>
              <a:rPr lang="en-US" dirty="0" err="1">
                <a:hlinkClick r:id="rId11"/>
              </a:rPr>
              <a:t>Prologika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17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Resources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Blogs</a:t>
            </a:r>
          </a:p>
          <a:p>
            <a:pPr lvl="1"/>
            <a:r>
              <a:rPr lang="es-ES" dirty="0">
                <a:hlinkClick r:id="rId3"/>
              </a:rPr>
              <a:t>Roger Torné (en español)</a:t>
            </a:r>
            <a:endParaRPr lang="es-ES" dirty="0"/>
          </a:p>
          <a:p>
            <a:pPr lvl="1"/>
            <a:r>
              <a:rPr lang="es-ES" dirty="0" err="1">
                <a:hlinkClick r:id="rId4"/>
              </a:rPr>
              <a:t>Pragmatic</a:t>
            </a:r>
            <a:r>
              <a:rPr lang="es-ES" dirty="0">
                <a:hlinkClick r:id="rId4"/>
              </a:rPr>
              <a:t> Works</a:t>
            </a:r>
            <a:endParaRPr lang="es-ES" dirty="0"/>
          </a:p>
          <a:p>
            <a:pPr lvl="1"/>
            <a:r>
              <a:rPr lang="es-ES" dirty="0">
                <a:hlinkClick r:id="rId5"/>
              </a:rPr>
              <a:t>Brett Powell</a:t>
            </a:r>
            <a:endParaRPr lang="es-ES" dirty="0"/>
          </a:p>
          <a:p>
            <a:pPr lvl="1"/>
            <a:r>
              <a:rPr lang="es-ES" dirty="0">
                <a:hlinkClick r:id="rId6"/>
              </a:rPr>
              <a:t>Gilbert </a:t>
            </a:r>
            <a:r>
              <a:rPr lang="es-ES" dirty="0" err="1">
                <a:hlinkClick r:id="rId6"/>
              </a:rPr>
              <a:t>Quevauvilliers</a:t>
            </a:r>
            <a:endParaRPr lang="es-ES" dirty="0"/>
          </a:p>
          <a:p>
            <a:pPr lvl="1"/>
            <a:r>
              <a:rPr lang="es-ES" dirty="0">
                <a:hlinkClick r:id="rId7"/>
              </a:rPr>
              <a:t>Sam McKay DAX</a:t>
            </a:r>
            <a:r>
              <a:rPr lang="es-ES" dirty="0"/>
              <a:t> </a:t>
            </a:r>
            <a:r>
              <a:rPr lang="es-ES" dirty="0">
                <a:hlinkClick r:id="rId8"/>
              </a:rPr>
              <a:t>Modelado</a:t>
            </a:r>
            <a:endParaRPr lang="es-ES" dirty="0"/>
          </a:p>
          <a:p>
            <a:pPr lvl="1"/>
            <a:r>
              <a:rPr lang="es-ES" dirty="0" err="1">
                <a:hlinkClick r:id="rId9"/>
              </a:rPr>
              <a:t>Imke</a:t>
            </a:r>
            <a:r>
              <a:rPr lang="es-ES" dirty="0">
                <a:hlinkClick r:id="rId9"/>
              </a:rPr>
              <a:t> </a:t>
            </a:r>
            <a:r>
              <a:rPr lang="es-ES" dirty="0" err="1">
                <a:hlinkClick r:id="rId9"/>
              </a:rPr>
              <a:t>Feldmann</a:t>
            </a:r>
            <a:endParaRPr lang="es-ES" dirty="0"/>
          </a:p>
          <a:p>
            <a:pPr lvl="1"/>
            <a:r>
              <a:rPr lang="es-ES" dirty="0" err="1">
                <a:hlinkClick r:id="rId10"/>
              </a:rPr>
              <a:t>Daniil</a:t>
            </a:r>
            <a:r>
              <a:rPr lang="es-ES" dirty="0">
                <a:hlinkClick r:id="rId10"/>
              </a:rPr>
              <a:t> </a:t>
            </a:r>
            <a:r>
              <a:rPr lang="es-ES" dirty="0" err="1">
                <a:hlinkClick r:id="rId10"/>
              </a:rPr>
              <a:t>Maslyuk</a:t>
            </a:r>
            <a:endParaRPr lang="es-ES" dirty="0"/>
          </a:p>
          <a:p>
            <a:pPr lvl="1"/>
            <a:r>
              <a:rPr lang="es-ES" dirty="0">
                <a:hlinkClick r:id="rId11"/>
              </a:rPr>
              <a:t>Melissa Coates</a:t>
            </a:r>
            <a:endParaRPr lang="es-ES" dirty="0"/>
          </a:p>
          <a:p>
            <a:pPr lvl="1"/>
            <a:r>
              <a:rPr lang="en-US" dirty="0">
                <a:hlinkClick r:id="rId12"/>
              </a:rPr>
              <a:t>Serie </a:t>
            </a:r>
            <a:r>
              <a:rPr lang="en-US" dirty="0" err="1">
                <a:hlinkClick r:id="rId12"/>
              </a:rPr>
              <a:t>sobre</a:t>
            </a:r>
            <a:r>
              <a:rPr lang="en-US" dirty="0">
                <a:hlinkClick r:id="rId12"/>
              </a:rPr>
              <a:t> DAX y </a:t>
            </a:r>
            <a:r>
              <a:rPr lang="en-US" dirty="0" err="1">
                <a:hlinkClick r:id="rId12"/>
              </a:rPr>
              <a:t>PowerBI</a:t>
            </a:r>
            <a:r>
              <a:rPr lang="en-US" dirty="0">
                <a:hlinkClick r:id="rId12"/>
              </a:rPr>
              <a:t> </a:t>
            </a:r>
            <a:r>
              <a:rPr lang="en-US" dirty="0" err="1">
                <a:hlinkClick r:id="rId12"/>
              </a:rPr>
              <a:t>en</a:t>
            </a:r>
            <a:r>
              <a:rPr lang="en-US" dirty="0">
                <a:hlinkClick r:id="rId12"/>
              </a:rPr>
              <a:t> </a:t>
            </a:r>
            <a:r>
              <a:rPr lang="en-US" dirty="0" err="1">
                <a:hlinkClick r:id="rId12"/>
              </a:rPr>
              <a:t>SQLServerCentral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4617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Resources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Articles and blog’s entries</a:t>
            </a:r>
          </a:p>
          <a:p>
            <a:pPr lvl="1"/>
            <a:r>
              <a:rPr lang="es-ES" u="sng" dirty="0">
                <a:hlinkClick r:id="rId3"/>
              </a:rPr>
              <a:t>https://insightsquest.com/2018/05/27/data-model-anti-patterns/</a:t>
            </a:r>
            <a:r>
              <a:rPr lang="es-ES" dirty="0"/>
              <a:t> </a:t>
            </a:r>
            <a:endParaRPr lang="en-US" dirty="0"/>
          </a:p>
          <a:p>
            <a:pPr lvl="1"/>
            <a:r>
              <a:rPr lang="es-ES" u="sng" dirty="0">
                <a:hlinkClick r:id="rId4"/>
              </a:rPr>
              <a:t>https://exceleratorbi.com.au/what-is-dax/</a:t>
            </a:r>
            <a:endParaRPr lang="es-ES" u="sng" dirty="0"/>
          </a:p>
          <a:p>
            <a:pPr lvl="1"/>
            <a:r>
              <a:rPr lang="es-ES" u="sng" dirty="0">
                <a:hlinkClick r:id="rId5"/>
              </a:rPr>
              <a:t>https://powerpivotpro.com/2018/08/dax-back-to-the-basics/</a:t>
            </a:r>
            <a:r>
              <a:rPr lang="es-ES" dirty="0"/>
              <a:t> </a:t>
            </a:r>
            <a:endParaRPr lang="en-US" dirty="0"/>
          </a:p>
          <a:p>
            <a:pPr lvl="1"/>
            <a:r>
              <a:rPr lang="es-ES" u="sng" dirty="0">
                <a:hlinkClick r:id="rId6"/>
              </a:rPr>
              <a:t>https://community.powerbi.com/t5/Quick-Measures-Gallery/bd-p/QuickMeasuresGallery</a:t>
            </a:r>
            <a:r>
              <a:rPr lang="es-ES" dirty="0"/>
              <a:t> </a:t>
            </a:r>
            <a:endParaRPr lang="en-US" dirty="0"/>
          </a:p>
          <a:p>
            <a:pPr lvl="1"/>
            <a:r>
              <a:rPr lang="en-US" u="sng" dirty="0">
                <a:hlinkClick r:id="rId7"/>
              </a:rPr>
              <a:t>https://exceleratorbi.com.au/using-variables-dax/</a:t>
            </a:r>
            <a:r>
              <a:rPr lang="en-US" dirty="0"/>
              <a:t> </a:t>
            </a:r>
          </a:p>
          <a:p>
            <a:pPr lvl="1"/>
            <a:r>
              <a:rPr lang="es-ES" u="sng" dirty="0">
                <a:hlinkClick r:id="rId8"/>
              </a:rPr>
              <a:t>https://www.sqlbi.com/blog/marco/2017/09/12/the-easiest-way-to-start-using-variables-in-dax/</a:t>
            </a:r>
            <a:r>
              <a:rPr lang="es-ES" dirty="0"/>
              <a:t> </a:t>
            </a:r>
          </a:p>
          <a:p>
            <a:pPr lvl="1"/>
            <a:r>
              <a:rPr lang="en-US" u="sng" dirty="0">
                <a:hlinkClick r:id="rId9"/>
              </a:rPr>
              <a:t>https://www.sqlbi.com/articles/optimizing-if-conditions-using-variables</a:t>
            </a:r>
            <a:r>
              <a:rPr lang="en-US" dirty="0"/>
              <a:t> 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3918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Resources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Articles and blog’s entries</a:t>
            </a:r>
          </a:p>
          <a:p>
            <a:pPr lvl="1"/>
            <a:r>
              <a:rPr lang="es-ES" u="sng" dirty="0">
                <a:hlinkClick r:id="rId3"/>
              </a:rPr>
              <a:t>https://www.sqlbi.com/articles/reference-date-table-in-dax-and-power-bi/</a:t>
            </a:r>
            <a:endParaRPr lang="es-ES" u="sng" dirty="0"/>
          </a:p>
          <a:p>
            <a:pPr lvl="1"/>
            <a:r>
              <a:rPr lang="da-DK" u="sng" dirty="0">
                <a:hlinkClick r:id="rId4"/>
              </a:rPr>
              <a:t>https://www.mssqltips.com/sqlservertip/4857/creating-a-date-dimension-table-in-power-bi/</a:t>
            </a:r>
            <a:r>
              <a:rPr lang="da-DK" u="sng" dirty="0"/>
              <a:t> </a:t>
            </a:r>
          </a:p>
          <a:p>
            <a:pPr lvl="1"/>
            <a:r>
              <a:rPr lang="da-DK" u="sng" dirty="0">
                <a:hlinkClick r:id="rId5"/>
              </a:rPr>
              <a:t>https://powerpivotpro.com/2014/04/week-ending-date-calculation/</a:t>
            </a:r>
            <a:r>
              <a:rPr lang="da-DK" u="sng" dirty="0"/>
              <a:t> </a:t>
            </a:r>
          </a:p>
          <a:p>
            <a:pPr lvl="1"/>
            <a:r>
              <a:rPr lang="da-DK" u="sng" dirty="0">
                <a:hlinkClick r:id="rId6"/>
              </a:rPr>
              <a:t>https://powerpivotpro.com/2013/06/simplifying-time-calculations-and-the-user-experience-using-disconnected-slicers/</a:t>
            </a:r>
            <a:r>
              <a:rPr lang="da-DK" u="sng" dirty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7322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DAX - Introduction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DAX – Data Analysis Expressions</a:t>
            </a:r>
          </a:p>
          <a:p>
            <a:pPr lvl="1"/>
            <a:r>
              <a:rPr lang="en-US" dirty="0"/>
              <a:t>Analytical engine for tabular models</a:t>
            </a:r>
          </a:p>
          <a:p>
            <a:pPr lvl="1"/>
            <a:r>
              <a:rPr lang="en-US" dirty="0"/>
              <a:t>Leverage existing knowledge of Excel formulas</a:t>
            </a:r>
          </a:p>
          <a:p>
            <a:pPr lvl="1"/>
            <a:r>
              <a:rPr lang="en-US" dirty="0"/>
              <a:t>Function built to work with relational data</a:t>
            </a:r>
          </a:p>
          <a:p>
            <a:pPr lvl="1"/>
            <a:r>
              <a:rPr lang="en-US" dirty="0"/>
              <a:t>Queries data models</a:t>
            </a:r>
          </a:p>
          <a:p>
            <a:pPr lvl="1"/>
            <a:r>
              <a:rPr lang="en-US" dirty="0"/>
              <a:t>Creates calculated columns, measures and calculated tables </a:t>
            </a:r>
          </a:p>
          <a:p>
            <a:pPr lvl="1"/>
            <a:r>
              <a:rPr lang="en-US" dirty="0"/>
              <a:t>Functional language</a:t>
            </a:r>
          </a:p>
          <a:p>
            <a:pPr lvl="2"/>
            <a:r>
              <a:rPr lang="en-US" dirty="0"/>
              <a:t>Execution flows as function calls</a:t>
            </a:r>
          </a:p>
          <a:p>
            <a:pPr lvl="2"/>
            <a:r>
              <a:rPr lang="en-US" dirty="0"/>
              <a:t>From inner to outer most</a:t>
            </a:r>
          </a:p>
          <a:p>
            <a:pPr lvl="2"/>
            <a:r>
              <a:rPr lang="en-US" dirty="0"/>
              <a:t>Single line execution, admit text formatting</a:t>
            </a:r>
          </a:p>
          <a:p>
            <a:pPr lvl="2"/>
            <a:r>
              <a:rPr lang="en-US" dirty="0"/>
              <a:t>Syntaxis is intuitive</a:t>
            </a:r>
          </a:p>
          <a:p>
            <a:pPr marL="342900" lvl="1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604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Decisions to take !!</a:t>
            </a:r>
            <a:endParaRPr lang="es-ES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D7F1811E-A42D-4082-8A00-BF46A14045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9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2609C-75E0-4A04-8301-36C772A0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 to take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B4160-F6C4-40E7-BAA4-EBE1DF4C1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Calculated columns vs measures?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DF312B-994E-411B-AC76-E1BF461DD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7410450" cy="685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882231A-5205-4B11-8AFC-4BAE2C33E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5" y="2461486"/>
            <a:ext cx="45243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8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2609C-75E0-4A04-8301-36C772A0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 to take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B4160-F6C4-40E7-BAA4-EBE1DF4C1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Calculated columns vs measures?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8E8FCDE-0BC2-41C7-832E-D8025BBDF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6" y="1721560"/>
            <a:ext cx="3933825" cy="3048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6238839-E5A6-4F3C-968A-25A718B53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012" y="2205037"/>
            <a:ext cx="58959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2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2579</TotalTime>
  <Words>958</Words>
  <Application>Microsoft Office PowerPoint</Application>
  <PresentationFormat>Presentación en pantalla (4:3)</PresentationFormat>
  <Paragraphs>275</Paragraphs>
  <Slides>55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55</vt:i4>
      </vt:variant>
    </vt:vector>
  </HeadingPairs>
  <TitlesOfParts>
    <vt:vector size="66" baseType="lpstr">
      <vt:lpstr>Arial</vt:lpstr>
      <vt:lpstr>Calibri</vt:lpstr>
      <vt:lpstr>Calibri Light</vt:lpstr>
      <vt:lpstr>Candara</vt:lpstr>
      <vt:lpstr>Corbel</vt:lpstr>
      <vt:lpstr>Georgia</vt:lpstr>
      <vt:lpstr>Gill Sans MT</vt:lpstr>
      <vt:lpstr>Gill Sans MT Condensed</vt:lpstr>
      <vt:lpstr>Tahoma</vt:lpstr>
      <vt:lpstr>Tema de Office</vt:lpstr>
      <vt:lpstr>Office Theme</vt:lpstr>
      <vt:lpstr>Presentación de PowerPoint</vt:lpstr>
      <vt:lpstr>Presentación de PowerPoint</vt:lpstr>
      <vt:lpstr>Presentación de PowerPoint</vt:lpstr>
      <vt:lpstr>Session Agenda</vt:lpstr>
      <vt:lpstr>DAX - Introduction</vt:lpstr>
      <vt:lpstr>DAX - Introduction</vt:lpstr>
      <vt:lpstr>Decisions to take !!</vt:lpstr>
      <vt:lpstr>Decisions to take</vt:lpstr>
      <vt:lpstr>Decisions to take</vt:lpstr>
      <vt:lpstr>Decisions to take</vt:lpstr>
      <vt:lpstr>Decisions to take about tabular modeling</vt:lpstr>
      <vt:lpstr>Decisions to take</vt:lpstr>
      <vt:lpstr>Filters, business logic &amp; DAX</vt:lpstr>
      <vt:lpstr>DAX filters and DAX contexts</vt:lpstr>
      <vt:lpstr>Creating business logic with DAX</vt:lpstr>
      <vt:lpstr>Creating business logic with DAX</vt:lpstr>
      <vt:lpstr>Creating business logic with DAX</vt:lpstr>
      <vt:lpstr>Creating business logic with DAX</vt:lpstr>
      <vt:lpstr>Creating business logic with DAX</vt:lpstr>
      <vt:lpstr>Creating business logic with DAX</vt:lpstr>
      <vt:lpstr>Creating business logic with DAX</vt:lpstr>
      <vt:lpstr>Creating business logic with DAX</vt:lpstr>
      <vt:lpstr>Creating business logic with DAX</vt:lpstr>
      <vt:lpstr>Creating business logic</vt:lpstr>
      <vt:lpstr>Creating business logic</vt:lpstr>
      <vt:lpstr>Creating business logic</vt:lpstr>
      <vt:lpstr>Creating business logic</vt:lpstr>
      <vt:lpstr>Solving time intelligence requirements</vt:lpstr>
      <vt:lpstr>Calendar table with DAX</vt:lpstr>
      <vt:lpstr>Calendar table with DAX</vt:lpstr>
      <vt:lpstr>Calendar table with DAX</vt:lpstr>
      <vt:lpstr>Solving time intelligence requirements</vt:lpstr>
      <vt:lpstr>Solving time intelligence requirements</vt:lpstr>
      <vt:lpstr>Solving time intelligence requirements</vt:lpstr>
      <vt:lpstr>Solving time intelligence requirements</vt:lpstr>
      <vt:lpstr>Solving time intelligence requirements</vt:lpstr>
      <vt:lpstr>Data modeling, working with dates and DAX</vt:lpstr>
      <vt:lpstr>Data modeling, working with dates and DAX</vt:lpstr>
      <vt:lpstr>DAX for improving reports</vt:lpstr>
      <vt:lpstr>DAX for improving visualizations</vt:lpstr>
      <vt:lpstr>DAX for improving visualizations</vt:lpstr>
      <vt:lpstr>DAX for improving visualizations</vt:lpstr>
      <vt:lpstr>DAX - Recap</vt:lpstr>
      <vt:lpstr>Session Feedback Day 2 (not optional!)</vt:lpstr>
      <vt:lpstr>Event Feedback  (not optional!)</vt:lpstr>
      <vt:lpstr>Thank you </vt:lpstr>
      <vt:lpstr>Free courses</vt:lpstr>
      <vt:lpstr>Resources</vt:lpstr>
      <vt:lpstr>Resources</vt:lpstr>
      <vt:lpstr>Resources</vt:lpstr>
      <vt:lpstr>Resources</vt:lpstr>
      <vt:lpstr>Resources</vt:lpstr>
      <vt:lpstr>Resources</vt:lpstr>
      <vt:lpstr>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Fonseca Roberto</dc:creator>
  <cp:lastModifiedBy>Ana María Bisbé York</cp:lastModifiedBy>
  <cp:revision>154</cp:revision>
  <dcterms:created xsi:type="dcterms:W3CDTF">2016-11-13T21:06:54Z</dcterms:created>
  <dcterms:modified xsi:type="dcterms:W3CDTF">2019-06-24T15:59:12Z</dcterms:modified>
</cp:coreProperties>
</file>